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2" r:id="rId4"/>
    <p:sldMasterId id="2147483982" r:id="rId5"/>
    <p:sldMasterId id="2147484017" r:id="rId6"/>
    <p:sldMasterId id="2147484029" r:id="rId7"/>
  </p:sldMasterIdLst>
  <p:notesMasterIdLst>
    <p:notesMasterId r:id="rId18"/>
  </p:notesMasterIdLst>
  <p:handoutMasterIdLst>
    <p:handoutMasterId r:id="rId19"/>
  </p:handoutMasterIdLst>
  <p:sldIdLst>
    <p:sldId id="9321" r:id="rId8"/>
    <p:sldId id="9341" r:id="rId9"/>
    <p:sldId id="9336" r:id="rId10"/>
    <p:sldId id="9337" r:id="rId11"/>
    <p:sldId id="9338" r:id="rId12"/>
    <p:sldId id="9339" r:id="rId13"/>
    <p:sldId id="9328" r:id="rId14"/>
    <p:sldId id="9329" r:id="rId15"/>
    <p:sldId id="9335" r:id="rId16"/>
    <p:sldId id="305" r:id="rId17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Y Solution Pitch Deck" id="{DE3798BC-8323-47FB-B598-E04CBC4B2DFA}">
          <p14:sldIdLst>
            <p14:sldId id="9321"/>
            <p14:sldId id="9341"/>
            <p14:sldId id="9336"/>
            <p14:sldId id="9337"/>
            <p14:sldId id="9338"/>
            <p14:sldId id="9339"/>
            <p14:sldId id="9328"/>
            <p14:sldId id="9329"/>
            <p14:sldId id="9335"/>
          </p14:sldIdLst>
        </p14:section>
        <p14:section name="Old slides" id="{1B937A64-83AB-4FB9-8DF6-A875B9E9A139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2E38"/>
    <a:srgbClr val="FFE600"/>
    <a:srgbClr val="D2D2DA"/>
    <a:srgbClr val="797991"/>
    <a:srgbClr val="FFF599"/>
    <a:srgbClr val="206E80"/>
    <a:srgbClr val="228941"/>
    <a:srgbClr val="F2F2F2"/>
    <a:srgbClr val="CE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AD783-2FBE-43AA-BEA9-959285E14755}" v="3674" vWet="3676" dt="2023-11-29T14:01:23.675"/>
    <p1510:client id="{445C7D49-5B84-40E1-96BB-71C227B2364E}" v="19" dt="2023-11-28T17:35:11.311"/>
    <p1510:client id="{51004126-CD88-4C40-B89D-D6813F864DEE}" v="31" dt="2023-11-29T11:22:12.148"/>
    <p1510:client id="{51A9FF74-F500-429A-B520-D21CE42457CE}" v="507" dt="2023-11-29T12:53:02.312"/>
    <p1510:client id="{5C05EC69-2D07-4088-971E-DCCF997EAB54}" v="1614" dt="2023-11-29T14:07:47.001"/>
    <p1510:client id="{9C6A4924-E05E-4DA7-A547-CEE51FE523DA}" v="17" dt="2023-11-28T17:27:42.171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71608" autoAdjust="0"/>
  </p:normalViewPr>
  <p:slideViewPr>
    <p:cSldViewPr snapToGrid="0" snapToObjects="1" showGuides="1">
      <p:cViewPr>
        <p:scale>
          <a:sx n="50" d="100"/>
          <a:sy n="50" d="100"/>
        </p:scale>
        <p:origin x="760" y="404"/>
      </p:cViewPr>
      <p:guideLst/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 showGuides="1">
      <p:cViewPr varScale="1">
        <p:scale>
          <a:sx n="50" d="100"/>
          <a:sy n="50" d="100"/>
        </p:scale>
        <p:origin x="1840" y="3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28/11/2023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28/11/2023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30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30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30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30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30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46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36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40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3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05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68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By … </a:t>
            </a:r>
            <a:r>
              <a:rPr lang="fr-FR" sz="2000" dirty="0" err="1"/>
              <a:t>increasing</a:t>
            </a:r>
            <a:r>
              <a:rPr lang="fr-FR" sz="2000" dirty="0"/>
              <a:t> </a:t>
            </a:r>
            <a:r>
              <a:rPr lang="fr-FR" sz="2000" dirty="0" err="1"/>
              <a:t>gren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production on Public infra assets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carbon</a:t>
            </a:r>
            <a:r>
              <a:rPr lang="fr-FR" sz="2000" dirty="0"/>
              <a:t> free </a:t>
            </a:r>
            <a:r>
              <a:rPr lang="fr-FR" sz="2000" dirty="0" err="1"/>
              <a:t>kwh</a:t>
            </a:r>
            <a:r>
              <a:rPr lang="fr-FR" sz="2000" dirty="0"/>
              <a:t> sharing </a:t>
            </a:r>
            <a:r>
              <a:rPr lang="fr-FR" sz="2000" dirty="0" err="1"/>
              <a:t>between</a:t>
            </a:r>
            <a:r>
              <a:rPr lang="fr-FR" sz="2000" dirty="0"/>
              <a:t> Public admins</a:t>
            </a:r>
          </a:p>
          <a:p>
            <a:r>
              <a:rPr lang="fr-FR" sz="2000" dirty="0"/>
              <a:t>By … </a:t>
            </a:r>
            <a:r>
              <a:rPr lang="fr-FR" sz="2000" dirty="0" err="1"/>
              <a:t>optimizing</a:t>
            </a:r>
            <a:r>
              <a:rPr lang="fr-FR" sz="2000" dirty="0"/>
              <a:t> new production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covering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We</a:t>
            </a:r>
            <a:r>
              <a:rPr lang="fr-FR" sz="2000" dirty="0"/>
              <a:t> can do </a:t>
            </a:r>
            <a:r>
              <a:rPr lang="fr-FR" sz="2000" dirty="0" err="1"/>
              <a:t>much</a:t>
            </a:r>
            <a:r>
              <a:rPr lang="fr-FR" sz="2000" dirty="0"/>
              <a:t> more </a:t>
            </a:r>
            <a:r>
              <a:rPr lang="fr-FR" sz="2000" dirty="0" err="1"/>
              <a:t>that</a:t>
            </a:r>
            <a:r>
              <a:rPr lang="fr-FR" sz="2000" dirty="0"/>
              <a:t> 15-20%, and </a:t>
            </a:r>
            <a:r>
              <a:rPr lang="fr-FR" sz="2000" dirty="0" err="1"/>
              <a:t>this</a:t>
            </a:r>
            <a:r>
              <a:rPr lang="fr-FR" sz="2000" dirty="0"/>
              <a:t> more can </a:t>
            </a:r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greener</a:t>
            </a:r>
            <a:r>
              <a:rPr lang="fr-FR" sz="2000" dirty="0"/>
              <a:t> ! </a:t>
            </a:r>
          </a:p>
          <a:p>
            <a:endParaRPr lang="fr-F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96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2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.com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2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.com/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EY - Accompagnement à l’élaboration d’une stratégie IT en matière RH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FD324-A3BC-42E1-B28D-FCD7212C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  <a:endParaRPr lang="fr-LU" dirty="0"/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4E3CB7-EAA0-4748-8F83-2133F3A4C704}"/>
              </a:ext>
            </a:extLst>
          </p:cNvPr>
          <p:cNvGrpSpPr/>
          <p:nvPr userDrawn="1"/>
        </p:nvGrpSpPr>
        <p:grpSpPr>
          <a:xfrm>
            <a:off x="3176" y="-6352"/>
            <a:ext cx="12220576" cy="6864352"/>
            <a:chOff x="1341437" y="-1025665"/>
            <a:chExt cx="12220576" cy="68643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853227-13B4-4F8C-B417-89A217B8A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4" b="7914"/>
            <a:stretch/>
          </p:blipFill>
          <p:spPr>
            <a:xfrm flipH="1">
              <a:off x="1363663" y="-1019314"/>
              <a:ext cx="12198350" cy="68580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7E49-7C15-4BB1-A0F8-D3AE7F204312}"/>
                </a:ext>
              </a:extLst>
            </p:cNvPr>
            <p:cNvSpPr/>
            <p:nvPr userDrawn="1"/>
          </p:nvSpPr>
          <p:spPr>
            <a:xfrm>
              <a:off x="1341437" y="-1025665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0F322-DA9F-4281-B83A-AD80089C767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640F82-CB45-4A49-BB1B-958511427708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3F88F9-C464-4129-B065-309DA7DD1D8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495265-1B75-4684-8826-5C76C229C5E5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6538C-63BB-4BFE-A153-81159263EB63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81A7-C532-450F-A5AA-5C0F01AF4F85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2242511-90A0-A6BA-23A8-9C75750FB358}"/>
              </a:ext>
            </a:extLst>
          </p:cNvPr>
          <p:cNvSpPr/>
          <p:nvPr userDrawn="1"/>
        </p:nvSpPr>
        <p:spPr>
          <a:xfrm>
            <a:off x="-19050" y="-6354"/>
            <a:ext cx="12242802" cy="685800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369-AC8A-270B-6E0F-6657B37CAC99}"/>
              </a:ext>
            </a:extLst>
          </p:cNvPr>
          <p:cNvSpPr/>
          <p:nvPr userDrawn="1"/>
        </p:nvSpPr>
        <p:spPr>
          <a:xfrm>
            <a:off x="-19050" y="-6353"/>
            <a:ext cx="12242801" cy="6870704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A3B16574-40AA-9A59-2220-B01D26E295C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90981" y="5994400"/>
            <a:ext cx="693058" cy="711200"/>
            <a:chOff x="7110" y="4004"/>
            <a:chExt cx="191" cy="19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20880F5-1342-13C7-E1D2-A2A8CB8881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F0A9BCD-0F99-E9EA-7D1A-D8B7E715A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66C07F4-9A55-8640-85A6-C90869B8C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8008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402B4-E125-45D2-8C71-97C6222900A4}"/>
              </a:ext>
            </a:extLst>
          </p:cNvPr>
          <p:cNvGrpSpPr/>
          <p:nvPr userDrawn="1"/>
        </p:nvGrpSpPr>
        <p:grpSpPr>
          <a:xfrm>
            <a:off x="3176" y="0"/>
            <a:ext cx="12207138" cy="6858000"/>
            <a:chOff x="161926" y="-710214"/>
            <a:chExt cx="12207138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52A117-32B0-467C-9A9A-B2CE8F4E42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6" b="7846"/>
            <a:stretch/>
          </p:blipFill>
          <p:spPr>
            <a:xfrm>
              <a:off x="161926" y="-710214"/>
              <a:ext cx="1219835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82330E-03B8-44FC-8DA4-2E3AA4B52527}"/>
                </a:ext>
              </a:extLst>
            </p:cNvPr>
            <p:cNvSpPr/>
            <p:nvPr userDrawn="1"/>
          </p:nvSpPr>
          <p:spPr>
            <a:xfrm>
              <a:off x="170714" y="-710214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4C12CA-CCAB-4ED0-B07C-E993682D4EB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FC7711-3639-4A0A-95D2-FCB57AC9DA0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1108F-A90F-450E-9572-A3D01A2AAA9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CC320-2117-46D5-8CA7-DC30A5A6029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0B8C41-3D2C-47CE-B5F9-793B2D2B278E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6AEA8-043D-4383-8D08-47125706A61F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823612D-5E41-9112-57FF-7DFCE36F0C9F}"/>
              </a:ext>
            </a:extLst>
          </p:cNvPr>
          <p:cNvSpPr/>
          <p:nvPr userDrawn="1"/>
        </p:nvSpPr>
        <p:spPr>
          <a:xfrm>
            <a:off x="21796" y="13008"/>
            <a:ext cx="12197306" cy="687102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05C76-C19F-E856-B8B6-621F1E8ABA93}"/>
              </a:ext>
            </a:extLst>
          </p:cNvPr>
          <p:cNvSpPr/>
          <p:nvPr userDrawn="1"/>
        </p:nvSpPr>
        <p:spPr>
          <a:xfrm>
            <a:off x="-14400" y="-26032"/>
            <a:ext cx="12233502" cy="6923071"/>
          </a:xfrm>
          <a:prstGeom prst="rect">
            <a:avLst/>
          </a:prstGeom>
          <a:solidFill>
            <a:schemeClr val="tx1">
              <a:alpha val="94000"/>
            </a:schemeClr>
          </a:solidFill>
          <a:ln w="9525"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A3B216F-F3A8-084A-964B-27282D1492B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90981" y="5994400"/>
            <a:ext cx="693058" cy="711200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3CDAEB7-67ED-B770-19AF-B69C3C1F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09F1273-BB7C-16A5-0297-587AFEBC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3304C26-E843-D639-6BDA-82F939147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51662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32E0B-AF7B-417E-92C3-9A553DF77A24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2802094-B885-4FE7-B903-7AF1F22CD8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7C5118-A62D-4048-BBF5-26065AD94796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3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4D46E8-087B-4AF4-A8FC-9729CD90782A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0CEC33-9C9D-4461-A83C-1DDF0326F0C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F46D39-D60F-4D09-974F-9655F530DA45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AE3370-C9E4-46DF-8407-A8BDEA1A62CC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DA8D34-F777-4051-B240-8F1B5B9FCFF1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800DFF-ECF3-475A-AB8E-57E08B02FEEB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670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5224333-3B2A-48A7-B5DB-0A2291347AAC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A17B1B-383B-4025-8BA9-E50E62DFE1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0" b="7920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C120A-2859-4E34-BBB3-C79A501FEF92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98BC6-D73A-401A-B6F6-115C9193232C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A1398-929B-4E77-9224-98F65FE04EC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21960D-36E4-4666-A015-9A7946221858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31473-571E-4FF8-92CB-F8060F3DD6C2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69BAE1-0DB5-4571-9821-0C910ED538E2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592ABA-369A-434E-94C6-37E6CC2E13E9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678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14D49-3ADF-47F2-A351-BEC8B5368E1F}"/>
              </a:ext>
            </a:extLst>
          </p:cNvPr>
          <p:cNvGrpSpPr/>
          <p:nvPr userDrawn="1"/>
        </p:nvGrpSpPr>
        <p:grpSpPr>
          <a:xfrm>
            <a:off x="0" y="-9523"/>
            <a:ext cx="12201526" cy="6867521"/>
            <a:chOff x="0" y="-9523"/>
            <a:chExt cx="12201526" cy="68675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0068C9-F27F-4282-8623-8B16C7367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4" b="7914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77D874-5001-4966-8C5C-E161B2B2C9DE}"/>
                </a:ext>
              </a:extLst>
            </p:cNvPr>
            <p:cNvSpPr/>
            <p:nvPr userDrawn="1"/>
          </p:nvSpPr>
          <p:spPr>
            <a:xfrm>
              <a:off x="3176" y="-9523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C99EF2-043F-4281-82AE-716C30C7E21E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58F5F6-BFC2-47CB-B279-F79930165B9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FB4134-5F6B-405D-A549-D8A2E844F9DA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CA173B-65F2-4521-A648-289F6CA0440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4540DC-34E9-4D45-9D5C-2ADB599D6305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06167C-806F-4C8C-941C-06DCDB32E24E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62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31890-3905-4699-8A54-4A643E2FBD12}" type="datetime3">
              <a:rPr lang="en-US" smtClean="0"/>
              <a:t>28 November 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70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C32B2BC-19BE-4236-BB78-6189CC152EB1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AB9447C-0ACC-4194-B055-35CEADE1FF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5" b="7755"/>
            <a:stretch/>
          </p:blipFill>
          <p:spPr>
            <a:xfrm>
              <a:off x="0" y="0"/>
              <a:ext cx="1219835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F28612-D0C3-4DCD-8319-C1990D2E6E9F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5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7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8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60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0C83F8-9CA0-4E5B-9EA9-1092E8B5D773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624AA4-8940-4732-84AF-DEFA77D87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" b="5939"/>
            <a:stretch/>
          </p:blipFill>
          <p:spPr>
            <a:xfrm flipH="1">
              <a:off x="0" y="-1"/>
              <a:ext cx="12198350" cy="6858001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7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8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1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8BBD799-3229-4EF7-8DA8-0EC6768CDE38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98EAF-C8E7-40CA-8742-4C6BD0B236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7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8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1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27A063-F989-4D82-8C3A-6D9AE5D73075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E312AD5-3D50-4BBF-843E-92CFD3E180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" r="10882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7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8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7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A42FC7A3-5AAF-4B21-8F9D-FD26641380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6"/>
            <a:ext cx="12198350" cy="6878536"/>
          </a:xfrm>
          <a:prstGeom prst="rect">
            <a:avLst/>
          </a:prstGeom>
        </p:spPr>
      </p:pic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fr-FR" sz="1799" dirty="0"/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199" dirty="0">
              <a:solidFill>
                <a:schemeClr val="tx1"/>
              </a:solidFill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fr-FR" sz="1799" dirty="0"/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3482B7-32AB-4A50-BDAB-B1E6423E9D2F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284809-D6D7-4586-A916-BC4471D2B5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4" b="7834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7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8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4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4E3CB7-EAA0-4748-8F83-2133F3A4C704}"/>
              </a:ext>
            </a:extLst>
          </p:cNvPr>
          <p:cNvGrpSpPr/>
          <p:nvPr userDrawn="1"/>
        </p:nvGrpSpPr>
        <p:grpSpPr>
          <a:xfrm>
            <a:off x="0" y="-3"/>
            <a:ext cx="12198350" cy="6858003"/>
            <a:chOff x="0" y="-3"/>
            <a:chExt cx="12198350" cy="68580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853227-13B4-4F8C-B417-89A217B8A8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" b="5939"/>
            <a:stretch/>
          </p:blipFill>
          <p:spPr>
            <a:xfrm flipH="1">
              <a:off x="0" y="-1"/>
              <a:ext cx="12198350" cy="68580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7E49-7C15-4BB1-A0F8-D3AE7F204312}"/>
                </a:ext>
              </a:extLst>
            </p:cNvPr>
            <p:cNvSpPr/>
            <p:nvPr userDrawn="1"/>
          </p:nvSpPr>
          <p:spPr>
            <a:xfrm>
              <a:off x="0" y="-3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199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0F322-DA9F-4281-B83A-AD80089C767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640F82-CB45-4A49-BB1B-958511427708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3F88F9-C464-4129-B065-309DA7DD1D8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495265-1B75-4684-8826-5C76C229C5E5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6538C-63BB-4BFE-A153-81159263EB63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81A7-C532-450F-A5AA-5C0F01AF4F85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96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402B4-E125-45D2-8C71-97C6222900A4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52A117-32B0-467C-9A9A-B2CE8F4E42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5" b="7755"/>
            <a:stretch/>
          </p:blipFill>
          <p:spPr>
            <a:xfrm>
              <a:off x="0" y="0"/>
              <a:ext cx="1219835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82330E-03B8-44FC-8DA4-2E3AA4B52527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4C12CA-CCAB-4ED0-B07C-E993682D4EB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FC7711-3639-4A0A-95D2-FCB57AC9DA0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1108F-A90F-450E-9572-A3D01A2AAA9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CC320-2117-46D5-8CA7-DC30A5A6029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0B8C41-3D2C-47CE-B5F9-793B2D2B278E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6AEA8-043D-4383-8D08-47125706A61F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602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32E0B-AF7B-417E-92C3-9A553DF77A24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2802094-B885-4FE7-B903-7AF1F22CD8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7C5118-A62D-4048-BBF5-26065AD94796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3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4D46E8-087B-4AF4-A8FC-9729CD90782A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0CEC33-9C9D-4461-A83C-1DDF0326F0C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F46D39-D60F-4D09-974F-9655F530DA45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AE3370-C9E4-46DF-8407-A8BDEA1A62CC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DA8D34-F777-4051-B240-8F1B5B9FCFF1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800DFF-ECF3-475A-AB8E-57E08B02FEEB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913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5224333-3B2A-48A7-B5DB-0A2291347AAC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A17B1B-383B-4025-8BA9-E50E62DFE1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" r="10882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C120A-2859-4E34-BBB3-C79A501FEF92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98BC6-D73A-401A-B6F6-115C9193232C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A1398-929B-4E77-9224-98F65FE04EC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21960D-36E4-4666-A015-9A7946221858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31473-571E-4FF8-92CB-F8060F3DD6C2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69BAE1-0DB5-4571-9821-0C910ED538E2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592ABA-369A-434E-94C6-37E6CC2E13E9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662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14D49-3ADF-47F2-A351-BEC8B5368E1F}"/>
              </a:ext>
            </a:extLst>
          </p:cNvPr>
          <p:cNvGrpSpPr/>
          <p:nvPr userDrawn="1"/>
        </p:nvGrpSpPr>
        <p:grpSpPr>
          <a:xfrm>
            <a:off x="0" y="-9523"/>
            <a:ext cx="12201526" cy="6867521"/>
            <a:chOff x="0" y="-9523"/>
            <a:chExt cx="12201526" cy="68675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0068C9-F27F-4282-8623-8B16C7367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4" b="7914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77D874-5001-4966-8C5C-E161B2B2C9DE}"/>
                </a:ext>
              </a:extLst>
            </p:cNvPr>
            <p:cNvSpPr/>
            <p:nvPr userDrawn="1"/>
          </p:nvSpPr>
          <p:spPr>
            <a:xfrm>
              <a:off x="3176" y="-9523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C99EF2-043F-4281-82AE-716C30C7E21E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58F5F6-BFC2-47CB-B279-F79930165B9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FB4134-5F6B-405D-A549-D8A2E844F9DA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CA173B-65F2-4521-A648-289F6CA0440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4540DC-34E9-4D45-9D5C-2ADB599D6305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06167C-806F-4C8C-941C-06DCDB32E24E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F87836-FA74-69B4-A523-D2E2F9EB4CC1}"/>
              </a:ext>
            </a:extLst>
          </p:cNvPr>
          <p:cNvSpPr/>
          <p:nvPr userDrawn="1"/>
        </p:nvSpPr>
        <p:spPr>
          <a:xfrm>
            <a:off x="3176" y="-9523"/>
            <a:ext cx="12191998" cy="6857999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9CA7D-E7F6-6881-E530-9046309CBA73}"/>
              </a:ext>
            </a:extLst>
          </p:cNvPr>
          <p:cNvSpPr/>
          <p:nvPr userDrawn="1"/>
        </p:nvSpPr>
        <p:spPr>
          <a:xfrm>
            <a:off x="0" y="-9523"/>
            <a:ext cx="12201526" cy="6857999"/>
          </a:xfrm>
          <a:prstGeom prst="rect">
            <a:avLst/>
          </a:prstGeom>
          <a:solidFill>
            <a:schemeClr val="tx1">
              <a:alpha val="6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15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C32B2BC-19BE-4236-BB78-6189CC152EB1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AB9447C-0ACC-4194-B055-35CEADE1FF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5" b="7755"/>
            <a:stretch/>
          </p:blipFill>
          <p:spPr>
            <a:xfrm>
              <a:off x="0" y="0"/>
              <a:ext cx="1219835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F28612-D0C3-4DCD-8319-C1990D2E6E9F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5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8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30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6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52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0C83F8-9CA0-4E5B-9EA9-1092E8B5D773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624AA4-8940-4732-84AF-DEFA77D87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" b="5939"/>
            <a:stretch/>
          </p:blipFill>
          <p:spPr>
            <a:xfrm flipH="1">
              <a:off x="0" y="-1"/>
              <a:ext cx="12198350" cy="6858001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8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30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6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8BBD799-3229-4EF7-8DA8-0EC6768CDE38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98EAF-C8E7-40CA-8742-4C6BD0B236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8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30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6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0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27A063-F989-4D82-8C3A-6D9AE5D73075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E312AD5-3D50-4BBF-843E-92CFD3E180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" r="10882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8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30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6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Last slide_whitetext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8C2C9126-C19C-4768-809A-15FEBD633B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" y="0"/>
            <a:ext cx="12192482" cy="6858000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690D944A-DA24-4E4C-8D8A-7997E80258C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fr-FR" sz="1799" dirty="0"/>
          </a:p>
        </p:txBody>
      </p:sp>
      <p:sp>
        <p:nvSpPr>
          <p:cNvPr id="90" name="Freeform 9">
            <a:extLst>
              <a:ext uri="{FF2B5EF4-FFF2-40B4-BE49-F238E27FC236}">
                <a16:creationId xmlns:a16="http://schemas.microsoft.com/office/drawing/2014/main" id="{7EDD86B3-11D1-46B8-949A-DD47DE4B3EBE}"/>
              </a:ext>
            </a:extLst>
          </p:cNvPr>
          <p:cNvSpPr/>
          <p:nvPr userDrawn="1"/>
        </p:nvSpPr>
        <p:spPr>
          <a:xfrm flipH="1">
            <a:off x="915299" y="364678"/>
            <a:ext cx="2937289" cy="470071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199" dirty="0">
              <a:solidFill>
                <a:schemeClr val="tx1"/>
              </a:solidFill>
            </a:endParaRPr>
          </a:p>
        </p:txBody>
      </p:sp>
      <p:sp>
        <p:nvSpPr>
          <p:cNvPr id="98" name="Rectangle 3">
            <a:extLst>
              <a:ext uri="{FF2B5EF4-FFF2-40B4-BE49-F238E27FC236}">
                <a16:creationId xmlns:a16="http://schemas.microsoft.com/office/drawing/2014/main" id="{B7410A17-A32E-4C1E-ACFC-96BB2039623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709304" y="1219333"/>
            <a:ext cx="5896787" cy="3505495"/>
          </a:xfrm>
          <a:prstGeom prst="rect">
            <a:avLst/>
          </a:prstGeom>
          <a:solidFill>
            <a:srgbClr val="E4E9E9">
              <a:alpha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square" lIns="81558" tIns="81558" rIns="81558" bIns="81558">
            <a:spAutoFit/>
          </a:bodyPr>
          <a:lstStyle/>
          <a:p>
            <a:pPr defTabSz="1035741" eaLnBrk="0" hangingPunct="0">
              <a:spcAft>
                <a:spcPts val="249"/>
              </a:spcAft>
              <a:buSzPct val="60000"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EY</a:t>
            </a: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  <a:p>
            <a:pPr defTabSz="907868" eaLnBrk="0" hangingPunct="0">
              <a:spcBef>
                <a:spcPct val="70000"/>
              </a:spcBef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Consulting | Assurance | Tax | Transactions</a:t>
            </a: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About EY</a:t>
            </a: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EY is a global leader in assurance, tax, transaction and consulting services. Worldwide, our 212,000 people are united by our shared values and an unwavering commitment to quality. We make a difference by helping our people, our clients and our wider communities achieve their potential.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EY refers to the global organization of member firms of EY Global Limited, each of which is a separate legal entity. EY Global Limited, a UK company limited by guarantee, does not provide services to clients. For more information about our organization, please visit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www.ey.com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lnSpc>
                <a:spcPct val="110000"/>
              </a:lnSpc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© 2021 Ernst &amp; Young Advisory</a:t>
            </a:r>
            <a:b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</a:b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All Rights Reserved.</a:t>
            </a:r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708A223D-DB3B-459E-A114-433E8EE345A8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V="1">
            <a:off x="817265" y="155732"/>
            <a:ext cx="3068838" cy="4970774"/>
          </a:xfrm>
          <a:custGeom>
            <a:avLst/>
            <a:gdLst>
              <a:gd name="T0" fmla="*/ 58 w 1931"/>
              <a:gd name="T1" fmla="*/ 1741 h 1741"/>
              <a:gd name="T2" fmla="*/ 0 w 1931"/>
              <a:gd name="T3" fmla="*/ 1741 h 1741"/>
              <a:gd name="T4" fmla="*/ 0 w 1931"/>
              <a:gd name="T5" fmla="*/ 1679 h 1741"/>
              <a:gd name="T6" fmla="*/ 58 w 1931"/>
              <a:gd name="T7" fmla="*/ 1679 h 1741"/>
              <a:gd name="T8" fmla="*/ 58 w 1931"/>
              <a:gd name="T9" fmla="*/ 1741 h 1741"/>
              <a:gd name="T10" fmla="*/ 163 w 1931"/>
              <a:gd name="T11" fmla="*/ 1679 h 1741"/>
              <a:gd name="T12" fmla="*/ 106 w 1931"/>
              <a:gd name="T13" fmla="*/ 1679 h 1741"/>
              <a:gd name="T14" fmla="*/ 106 w 1931"/>
              <a:gd name="T15" fmla="*/ 1741 h 1741"/>
              <a:gd name="T16" fmla="*/ 163 w 1931"/>
              <a:gd name="T17" fmla="*/ 1741 h 1741"/>
              <a:gd name="T18" fmla="*/ 163 w 1931"/>
              <a:gd name="T19" fmla="*/ 1679 h 1741"/>
              <a:gd name="T20" fmla="*/ 268 w 1931"/>
              <a:gd name="T21" fmla="*/ 1679 h 1741"/>
              <a:gd name="T22" fmla="*/ 212 w 1931"/>
              <a:gd name="T23" fmla="*/ 1679 h 1741"/>
              <a:gd name="T24" fmla="*/ 212 w 1931"/>
              <a:gd name="T25" fmla="*/ 1741 h 1741"/>
              <a:gd name="T26" fmla="*/ 268 w 1931"/>
              <a:gd name="T27" fmla="*/ 1741 h 1741"/>
              <a:gd name="T28" fmla="*/ 268 w 1931"/>
              <a:gd name="T29" fmla="*/ 1679 h 1741"/>
              <a:gd name="T30" fmla="*/ 0 w 1931"/>
              <a:gd name="T31" fmla="*/ 363 h 1741"/>
              <a:gd name="T32" fmla="*/ 0 w 1931"/>
              <a:gd name="T33" fmla="*/ 1629 h 1741"/>
              <a:gd name="T34" fmla="*/ 58 w 1931"/>
              <a:gd name="T35" fmla="*/ 1629 h 1741"/>
              <a:gd name="T36" fmla="*/ 58 w 1931"/>
              <a:gd name="T37" fmla="*/ 413 h 1741"/>
              <a:gd name="T38" fmla="*/ 1873 w 1931"/>
              <a:gd name="T39" fmla="*/ 73 h 1741"/>
              <a:gd name="T40" fmla="*/ 1874 w 1931"/>
              <a:gd name="T41" fmla="*/ 1679 h 1741"/>
              <a:gd name="T42" fmla="*/ 317 w 1931"/>
              <a:gd name="T43" fmla="*/ 1679 h 1741"/>
              <a:gd name="T44" fmla="*/ 317 w 1931"/>
              <a:gd name="T45" fmla="*/ 1741 h 1741"/>
              <a:gd name="T46" fmla="*/ 1931 w 1931"/>
              <a:gd name="T47" fmla="*/ 1741 h 1741"/>
              <a:gd name="T48" fmla="*/ 1931 w 1931"/>
              <a:gd name="T49" fmla="*/ 0 h 1741"/>
              <a:gd name="T50" fmla="*/ 0 w 1931"/>
              <a:gd name="T51" fmla="*/ 363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1" h="1741">
                <a:moveTo>
                  <a:pt x="58" y="1741"/>
                </a:moveTo>
                <a:lnTo>
                  <a:pt x="0" y="1741"/>
                </a:lnTo>
                <a:lnTo>
                  <a:pt x="0" y="1679"/>
                </a:lnTo>
                <a:lnTo>
                  <a:pt x="58" y="1679"/>
                </a:lnTo>
                <a:lnTo>
                  <a:pt x="58" y="1741"/>
                </a:lnTo>
                <a:close/>
                <a:moveTo>
                  <a:pt x="163" y="1679"/>
                </a:moveTo>
                <a:lnTo>
                  <a:pt x="106" y="1679"/>
                </a:lnTo>
                <a:lnTo>
                  <a:pt x="106" y="1741"/>
                </a:lnTo>
                <a:lnTo>
                  <a:pt x="163" y="1741"/>
                </a:lnTo>
                <a:lnTo>
                  <a:pt x="163" y="1679"/>
                </a:lnTo>
                <a:close/>
                <a:moveTo>
                  <a:pt x="268" y="1679"/>
                </a:moveTo>
                <a:lnTo>
                  <a:pt x="212" y="1679"/>
                </a:lnTo>
                <a:lnTo>
                  <a:pt x="212" y="1741"/>
                </a:lnTo>
                <a:lnTo>
                  <a:pt x="268" y="1741"/>
                </a:lnTo>
                <a:lnTo>
                  <a:pt x="268" y="1679"/>
                </a:lnTo>
                <a:close/>
                <a:moveTo>
                  <a:pt x="0" y="363"/>
                </a:moveTo>
                <a:lnTo>
                  <a:pt x="0" y="1629"/>
                </a:lnTo>
                <a:lnTo>
                  <a:pt x="58" y="1629"/>
                </a:lnTo>
                <a:lnTo>
                  <a:pt x="58" y="413"/>
                </a:lnTo>
                <a:lnTo>
                  <a:pt x="1873" y="73"/>
                </a:lnTo>
                <a:lnTo>
                  <a:pt x="1874" y="1679"/>
                </a:lnTo>
                <a:lnTo>
                  <a:pt x="317" y="1679"/>
                </a:lnTo>
                <a:lnTo>
                  <a:pt x="317" y="1741"/>
                </a:lnTo>
                <a:lnTo>
                  <a:pt x="1931" y="1741"/>
                </a:lnTo>
                <a:lnTo>
                  <a:pt x="1931" y="0"/>
                </a:lnTo>
                <a:lnTo>
                  <a:pt x="0" y="363"/>
                </a:lnTo>
                <a:close/>
              </a:path>
            </a:pathLst>
          </a:custGeom>
          <a:solidFill>
            <a:srgbClr val="FFE600"/>
          </a:solidFill>
          <a:ln>
            <a:solidFill>
              <a:srgbClr val="FFE600"/>
            </a:solidFill>
          </a:ln>
        </p:spPr>
        <p:txBody>
          <a:bodyPr vert="horz" wrap="square" lIns="95115" tIns="47558" rIns="95115" bIns="475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57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39" b="0" i="0" u="none" strike="noStrike" kern="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B9E53BE-325C-41EE-B7C7-CBA3FFC8909C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1EF0B9E-49B3-4016-9F6F-FE260BDB39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Rectangle 6">
              <a:extLst>
                <a:ext uri="{FF2B5EF4-FFF2-40B4-BE49-F238E27FC236}">
                  <a16:creationId xmlns:a16="http://schemas.microsoft.com/office/drawing/2014/main" id="{A3AE5796-2E55-48AD-8BA3-281CBC6553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Rectangle 7">
              <a:extLst>
                <a:ext uri="{FF2B5EF4-FFF2-40B4-BE49-F238E27FC236}">
                  <a16:creationId xmlns:a16="http://schemas.microsoft.com/office/drawing/2014/main" id="{AC30EDA1-F276-4893-B858-60C59D2C52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3DC72386-4B12-47E6-B6FA-391731E93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7C3E9462-8CFA-4B46-83D0-7B90F7478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Freeform 10">
              <a:extLst>
                <a:ext uri="{FF2B5EF4-FFF2-40B4-BE49-F238E27FC236}">
                  <a16:creationId xmlns:a16="http://schemas.microsoft.com/office/drawing/2014/main" id="{72DE8C9B-B940-4B65-AB57-A314F8EAC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55F1D42A-EC04-458D-ACDC-85A95A3A6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DE79F7BC-5FF7-40B9-B5D2-D3C60B04A5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201B37A4-B7CF-410F-89A3-57C8641F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0C023725-0E21-4488-8B08-BF7FD4B35D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15">
              <a:extLst>
                <a:ext uri="{FF2B5EF4-FFF2-40B4-BE49-F238E27FC236}">
                  <a16:creationId xmlns:a16="http://schemas.microsoft.com/office/drawing/2014/main" id="{C9FCB9B8-3FEE-43AD-85E7-D2066BCDA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109AD2FA-5EEE-46DF-9C72-DFFB720FF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17">
              <a:extLst>
                <a:ext uri="{FF2B5EF4-FFF2-40B4-BE49-F238E27FC236}">
                  <a16:creationId xmlns:a16="http://schemas.microsoft.com/office/drawing/2014/main" id="{0C70A8E2-21BD-4AF4-8961-7856FA0F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18">
              <a:extLst>
                <a:ext uri="{FF2B5EF4-FFF2-40B4-BE49-F238E27FC236}">
                  <a16:creationId xmlns:a16="http://schemas.microsoft.com/office/drawing/2014/main" id="{E57E7432-7674-4007-8D73-FBCA2D5CCC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19">
              <a:extLst>
                <a:ext uri="{FF2B5EF4-FFF2-40B4-BE49-F238E27FC236}">
                  <a16:creationId xmlns:a16="http://schemas.microsoft.com/office/drawing/2014/main" id="{C4F0B471-BEB1-4E7A-9AFE-1F7495F93C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Freeform 20">
              <a:extLst>
                <a:ext uri="{FF2B5EF4-FFF2-40B4-BE49-F238E27FC236}">
                  <a16:creationId xmlns:a16="http://schemas.microsoft.com/office/drawing/2014/main" id="{5AFB53C8-1168-44C5-9175-EC59EEEBFA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Freeform 21">
              <a:extLst>
                <a:ext uri="{FF2B5EF4-FFF2-40B4-BE49-F238E27FC236}">
                  <a16:creationId xmlns:a16="http://schemas.microsoft.com/office/drawing/2014/main" id="{2447DF90-9AAD-4A87-9D1F-0575FA2B02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22">
              <a:extLst>
                <a:ext uri="{FF2B5EF4-FFF2-40B4-BE49-F238E27FC236}">
                  <a16:creationId xmlns:a16="http://schemas.microsoft.com/office/drawing/2014/main" id="{86E21835-B03D-4D6E-A61C-70ABD349F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23">
              <a:extLst>
                <a:ext uri="{FF2B5EF4-FFF2-40B4-BE49-F238E27FC236}">
                  <a16:creationId xmlns:a16="http://schemas.microsoft.com/office/drawing/2014/main" id="{58710690-2AEA-405B-B533-FC1EA7A1E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24">
              <a:extLst>
                <a:ext uri="{FF2B5EF4-FFF2-40B4-BE49-F238E27FC236}">
                  <a16:creationId xmlns:a16="http://schemas.microsoft.com/office/drawing/2014/main" id="{74E4FD59-F65E-4EB5-A8F9-CB5A1465B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Freeform 25">
              <a:extLst>
                <a:ext uri="{FF2B5EF4-FFF2-40B4-BE49-F238E27FC236}">
                  <a16:creationId xmlns:a16="http://schemas.microsoft.com/office/drawing/2014/main" id="{CD046CB6-E55C-43F6-88C1-C45539B73C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Freeform 26">
              <a:extLst>
                <a:ext uri="{FF2B5EF4-FFF2-40B4-BE49-F238E27FC236}">
                  <a16:creationId xmlns:a16="http://schemas.microsoft.com/office/drawing/2014/main" id="{E2AC290C-F468-4EF4-AC8D-38C7B95673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27">
              <a:extLst>
                <a:ext uri="{FF2B5EF4-FFF2-40B4-BE49-F238E27FC236}">
                  <a16:creationId xmlns:a16="http://schemas.microsoft.com/office/drawing/2014/main" id="{8626DBBF-46F6-4E2A-A9AB-8C1B09009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Freeform 28">
              <a:extLst>
                <a:ext uri="{FF2B5EF4-FFF2-40B4-BE49-F238E27FC236}">
                  <a16:creationId xmlns:a16="http://schemas.microsoft.com/office/drawing/2014/main" id="{B62DBB39-BB2C-4281-A5F4-FF1A288877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4A89FBBE-13A0-4B36-B43B-412C58EC5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6DFED452-8B6B-4F53-84C2-E270396C7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8009F31E-6BB2-4A06-9210-94A83E14F1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5B8E2775-9BE7-40C8-AF18-991067969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33">
              <a:extLst>
                <a:ext uri="{FF2B5EF4-FFF2-40B4-BE49-F238E27FC236}">
                  <a16:creationId xmlns:a16="http://schemas.microsoft.com/office/drawing/2014/main" id="{1C9A6F61-7805-43F5-BBDA-4A762D891E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Freeform 34">
              <a:extLst>
                <a:ext uri="{FF2B5EF4-FFF2-40B4-BE49-F238E27FC236}">
                  <a16:creationId xmlns:a16="http://schemas.microsoft.com/office/drawing/2014/main" id="{FEDDF23B-362C-4647-94E7-A9689B0B92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Freeform 35">
              <a:extLst>
                <a:ext uri="{FF2B5EF4-FFF2-40B4-BE49-F238E27FC236}">
                  <a16:creationId xmlns:a16="http://schemas.microsoft.com/office/drawing/2014/main" id="{A1BAC12C-24B7-4B4F-8687-DB5F4F8E72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Freeform 36">
              <a:extLst>
                <a:ext uri="{FF2B5EF4-FFF2-40B4-BE49-F238E27FC236}">
                  <a16:creationId xmlns:a16="http://schemas.microsoft.com/office/drawing/2014/main" id="{F3BC4A7D-90AD-45AA-B814-78D423E55D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Freeform 37">
              <a:extLst>
                <a:ext uri="{FF2B5EF4-FFF2-40B4-BE49-F238E27FC236}">
                  <a16:creationId xmlns:a16="http://schemas.microsoft.com/office/drawing/2014/main" id="{DF05C984-FE8C-4D69-B7B0-68F375E03D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38">
              <a:extLst>
                <a:ext uri="{FF2B5EF4-FFF2-40B4-BE49-F238E27FC236}">
                  <a16:creationId xmlns:a16="http://schemas.microsoft.com/office/drawing/2014/main" id="{E2745B23-B7FC-4C6F-99BC-3DD1565CA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Freeform 39">
              <a:extLst>
                <a:ext uri="{FF2B5EF4-FFF2-40B4-BE49-F238E27FC236}">
                  <a16:creationId xmlns:a16="http://schemas.microsoft.com/office/drawing/2014/main" id="{1D14D329-0A4D-445F-86FC-06C49E4F1B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40">
              <a:extLst>
                <a:ext uri="{FF2B5EF4-FFF2-40B4-BE49-F238E27FC236}">
                  <a16:creationId xmlns:a16="http://schemas.microsoft.com/office/drawing/2014/main" id="{776FD9B7-4AB9-4771-9C72-FA0CA5558B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41">
              <a:extLst>
                <a:ext uri="{FF2B5EF4-FFF2-40B4-BE49-F238E27FC236}">
                  <a16:creationId xmlns:a16="http://schemas.microsoft.com/office/drawing/2014/main" id="{EF425B0F-7FD6-47CF-8494-1C49A9360D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42">
              <a:extLst>
                <a:ext uri="{FF2B5EF4-FFF2-40B4-BE49-F238E27FC236}">
                  <a16:creationId xmlns:a16="http://schemas.microsoft.com/office/drawing/2014/main" id="{E78F6A44-744D-4F64-ABB4-350231EA8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Freeform 43">
              <a:extLst>
                <a:ext uri="{FF2B5EF4-FFF2-40B4-BE49-F238E27FC236}">
                  <a16:creationId xmlns:a16="http://schemas.microsoft.com/office/drawing/2014/main" id="{740E33E0-3DE1-4068-9A90-3BE5960355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Freeform 44">
              <a:extLst>
                <a:ext uri="{FF2B5EF4-FFF2-40B4-BE49-F238E27FC236}">
                  <a16:creationId xmlns:a16="http://schemas.microsoft.com/office/drawing/2014/main" id="{91BB5C6E-4546-4584-A7A9-FAFCC8DCD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Freeform 45">
              <a:extLst>
                <a:ext uri="{FF2B5EF4-FFF2-40B4-BE49-F238E27FC236}">
                  <a16:creationId xmlns:a16="http://schemas.microsoft.com/office/drawing/2014/main" id="{A64A9245-4CA7-412E-94CC-50762F43A5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Freeform 46">
              <a:extLst>
                <a:ext uri="{FF2B5EF4-FFF2-40B4-BE49-F238E27FC236}">
                  <a16:creationId xmlns:a16="http://schemas.microsoft.com/office/drawing/2014/main" id="{48A77E0A-5A55-43B2-82E4-D59881273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Freeform 47">
              <a:extLst>
                <a:ext uri="{FF2B5EF4-FFF2-40B4-BE49-F238E27FC236}">
                  <a16:creationId xmlns:a16="http://schemas.microsoft.com/office/drawing/2014/main" id="{50BF55F6-DFEA-4883-8000-549E9E16A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Freeform 48">
              <a:extLst>
                <a:ext uri="{FF2B5EF4-FFF2-40B4-BE49-F238E27FC236}">
                  <a16:creationId xmlns:a16="http://schemas.microsoft.com/office/drawing/2014/main" id="{BA21B6FE-0693-43FA-8728-4AC7E2368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Freeform 49">
              <a:extLst>
                <a:ext uri="{FF2B5EF4-FFF2-40B4-BE49-F238E27FC236}">
                  <a16:creationId xmlns:a16="http://schemas.microsoft.com/office/drawing/2014/main" id="{36C061B8-DED8-445E-A529-D51111717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Freeform 50">
              <a:extLst>
                <a:ext uri="{FF2B5EF4-FFF2-40B4-BE49-F238E27FC236}">
                  <a16:creationId xmlns:a16="http://schemas.microsoft.com/office/drawing/2014/main" id="{B3BEC59F-E158-4348-B421-3670DD552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Freeform 51">
              <a:extLst>
                <a:ext uri="{FF2B5EF4-FFF2-40B4-BE49-F238E27FC236}">
                  <a16:creationId xmlns:a16="http://schemas.microsoft.com/office/drawing/2014/main" id="{8C536CE0-DFBD-45DA-BF29-0182B06709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Freeform 52">
              <a:extLst>
                <a:ext uri="{FF2B5EF4-FFF2-40B4-BE49-F238E27FC236}">
                  <a16:creationId xmlns:a16="http://schemas.microsoft.com/office/drawing/2014/main" id="{49C37CA3-7090-440F-B314-5CE76D564D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Freeform 53">
              <a:extLst>
                <a:ext uri="{FF2B5EF4-FFF2-40B4-BE49-F238E27FC236}">
                  <a16:creationId xmlns:a16="http://schemas.microsoft.com/office/drawing/2014/main" id="{BD4F3978-2821-4C90-BB3D-46A9C95EC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Freeform 54">
              <a:extLst>
                <a:ext uri="{FF2B5EF4-FFF2-40B4-BE49-F238E27FC236}">
                  <a16:creationId xmlns:a16="http://schemas.microsoft.com/office/drawing/2014/main" id="{A9061E5A-E825-4A09-A232-516ED611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Freeform 55">
              <a:extLst>
                <a:ext uri="{FF2B5EF4-FFF2-40B4-BE49-F238E27FC236}">
                  <a16:creationId xmlns:a16="http://schemas.microsoft.com/office/drawing/2014/main" id="{04DF9F55-3C35-4062-AB30-0A01E2E25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Freeform 56">
              <a:extLst>
                <a:ext uri="{FF2B5EF4-FFF2-40B4-BE49-F238E27FC236}">
                  <a16:creationId xmlns:a16="http://schemas.microsoft.com/office/drawing/2014/main" id="{5B4E1290-7C38-44B0-A2FA-72D07F173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Freeform 57">
              <a:extLst>
                <a:ext uri="{FF2B5EF4-FFF2-40B4-BE49-F238E27FC236}">
                  <a16:creationId xmlns:a16="http://schemas.microsoft.com/office/drawing/2014/main" id="{6F83C369-8ACE-4888-9515-0B13A3D12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Freeform 58">
              <a:extLst>
                <a:ext uri="{FF2B5EF4-FFF2-40B4-BE49-F238E27FC236}">
                  <a16:creationId xmlns:a16="http://schemas.microsoft.com/office/drawing/2014/main" id="{C4954593-33F3-4BAA-A3C9-7E23F582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Freeform 59">
              <a:extLst>
                <a:ext uri="{FF2B5EF4-FFF2-40B4-BE49-F238E27FC236}">
                  <a16:creationId xmlns:a16="http://schemas.microsoft.com/office/drawing/2014/main" id="{5BB76099-62F7-4094-A972-04F9268014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Freeform 60">
              <a:extLst>
                <a:ext uri="{FF2B5EF4-FFF2-40B4-BE49-F238E27FC236}">
                  <a16:creationId xmlns:a16="http://schemas.microsoft.com/office/drawing/2014/main" id="{AFFC16EA-FF3D-4375-8DF9-05A30E450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Freeform 61">
              <a:extLst>
                <a:ext uri="{FF2B5EF4-FFF2-40B4-BE49-F238E27FC236}">
                  <a16:creationId xmlns:a16="http://schemas.microsoft.com/office/drawing/2014/main" id="{97AA3EA8-B11B-4425-9274-DA40BBEF71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Freeform 62">
              <a:extLst>
                <a:ext uri="{FF2B5EF4-FFF2-40B4-BE49-F238E27FC236}">
                  <a16:creationId xmlns:a16="http://schemas.microsoft.com/office/drawing/2014/main" id="{92E26123-A990-4E1A-8A2C-A98288614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Freeform 63">
              <a:extLst>
                <a:ext uri="{FF2B5EF4-FFF2-40B4-BE49-F238E27FC236}">
                  <a16:creationId xmlns:a16="http://schemas.microsoft.com/office/drawing/2014/main" id="{7194485B-7DD3-497B-A357-8952E2253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Freeform 64">
              <a:extLst>
                <a:ext uri="{FF2B5EF4-FFF2-40B4-BE49-F238E27FC236}">
                  <a16:creationId xmlns:a16="http://schemas.microsoft.com/office/drawing/2014/main" id="{8DC557BE-90EF-4974-8338-29CDA4F0A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Freeform 65">
              <a:extLst>
                <a:ext uri="{FF2B5EF4-FFF2-40B4-BE49-F238E27FC236}">
                  <a16:creationId xmlns:a16="http://schemas.microsoft.com/office/drawing/2014/main" id="{5E596D27-EC2A-4F50-91D3-0A596A467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Freeform 66">
              <a:extLst>
                <a:ext uri="{FF2B5EF4-FFF2-40B4-BE49-F238E27FC236}">
                  <a16:creationId xmlns:a16="http://schemas.microsoft.com/office/drawing/2014/main" id="{62F784EA-964E-43E5-B99E-F06819DE67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Freeform 67">
              <a:extLst>
                <a:ext uri="{FF2B5EF4-FFF2-40B4-BE49-F238E27FC236}">
                  <a16:creationId xmlns:a16="http://schemas.microsoft.com/office/drawing/2014/main" id="{FEF8697D-B096-45CA-A317-5D78CD174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Freeform 68">
              <a:extLst>
                <a:ext uri="{FF2B5EF4-FFF2-40B4-BE49-F238E27FC236}">
                  <a16:creationId xmlns:a16="http://schemas.microsoft.com/office/drawing/2014/main" id="{103A618E-6CC2-4797-8AA7-90F44252E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Freeform 69">
              <a:extLst>
                <a:ext uri="{FF2B5EF4-FFF2-40B4-BE49-F238E27FC236}">
                  <a16:creationId xmlns:a16="http://schemas.microsoft.com/office/drawing/2014/main" id="{74BD8599-D585-4509-9754-3627D0F35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Freeform 70">
              <a:extLst>
                <a:ext uri="{FF2B5EF4-FFF2-40B4-BE49-F238E27FC236}">
                  <a16:creationId xmlns:a16="http://schemas.microsoft.com/office/drawing/2014/main" id="{79A91274-C63A-4E4D-A0E4-D977DC62BE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7" name="Group 4">
            <a:extLst>
              <a:ext uri="{FF2B5EF4-FFF2-40B4-BE49-F238E27FC236}">
                <a16:creationId xmlns:a16="http://schemas.microsoft.com/office/drawing/2014/main" id="{0DA10D72-280C-49C1-8E9B-4730F35B9B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358" name="Freeform 5">
              <a:extLst>
                <a:ext uri="{FF2B5EF4-FFF2-40B4-BE49-F238E27FC236}">
                  <a16:creationId xmlns:a16="http://schemas.microsoft.com/office/drawing/2014/main" id="{13983D19-2843-4D9E-8E9F-BA9EE994A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Freeform 6">
              <a:extLst>
                <a:ext uri="{FF2B5EF4-FFF2-40B4-BE49-F238E27FC236}">
                  <a16:creationId xmlns:a16="http://schemas.microsoft.com/office/drawing/2014/main" id="{65FC6A74-D161-461A-B730-4FCD7C9507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9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3482B7-32AB-4A50-BDAB-B1E6423E9D2F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284809-D6D7-4586-A916-BC4471D2B5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4" b="7834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8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30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6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88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4E3CB7-EAA0-4748-8F83-2133F3A4C704}"/>
              </a:ext>
            </a:extLst>
          </p:cNvPr>
          <p:cNvGrpSpPr/>
          <p:nvPr userDrawn="1"/>
        </p:nvGrpSpPr>
        <p:grpSpPr>
          <a:xfrm>
            <a:off x="0" y="-3"/>
            <a:ext cx="12198350" cy="6858003"/>
            <a:chOff x="0" y="-3"/>
            <a:chExt cx="12198350" cy="68580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853227-13B4-4F8C-B417-89A217B8A8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" b="5939"/>
            <a:stretch/>
          </p:blipFill>
          <p:spPr>
            <a:xfrm flipH="1">
              <a:off x="0" y="-1"/>
              <a:ext cx="12198350" cy="68580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7E49-7C15-4BB1-A0F8-D3AE7F204312}"/>
                </a:ext>
              </a:extLst>
            </p:cNvPr>
            <p:cNvSpPr/>
            <p:nvPr userDrawn="1"/>
          </p:nvSpPr>
          <p:spPr>
            <a:xfrm>
              <a:off x="0" y="-3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198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0F322-DA9F-4281-B83A-AD80089C767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640F82-CB45-4A49-BB1B-958511427708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3F88F9-C464-4129-B065-309DA7DD1D8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495265-1B75-4684-8826-5C76C229C5E5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6538C-63BB-4BFE-A153-81159263EB63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81A7-C532-450F-A5AA-5C0F01AF4F85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18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402B4-E125-45D2-8C71-97C6222900A4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52A117-32B0-467C-9A9A-B2CE8F4E42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5" b="7755"/>
            <a:stretch/>
          </p:blipFill>
          <p:spPr>
            <a:xfrm>
              <a:off x="0" y="0"/>
              <a:ext cx="1219835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82330E-03B8-44FC-8DA4-2E3AA4B52527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4C12CA-CCAB-4ED0-B07C-E993682D4EBD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FC7711-3639-4A0A-95D2-FCB57AC9DA0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1108F-A90F-450E-9572-A3D01A2AAA97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CC320-2117-46D5-8CA7-DC30A5A6029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0B8C41-3D2C-47CE-B5F9-793B2D2B278E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6AEA8-043D-4383-8D08-47125706A61F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220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32E0B-AF7B-417E-92C3-9A553DF77A24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2802094-B885-4FE7-B903-7AF1F22CD8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7C5118-A62D-4048-BBF5-26065AD94796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73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4D46E8-087B-4AF4-A8FC-9729CD90782A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0CEC33-9C9D-4461-A83C-1DDF0326F0C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F46D39-D60F-4D09-974F-9655F530DA45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AE3370-C9E4-46DF-8407-A8BDEA1A62CC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DA8D34-F777-4051-B240-8F1B5B9FCFF1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800DFF-ECF3-475A-AB8E-57E08B02FEEB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135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5224333-3B2A-48A7-B5DB-0A2291347AAC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A17B1B-383B-4025-8BA9-E50E62DFE1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" r="10882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C120A-2859-4E34-BBB3-C79A501FEF92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98BC6-D73A-401A-B6F6-115C9193232C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A1398-929B-4E77-9224-98F65FE04ECE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21960D-36E4-4666-A015-9A7946221858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31473-571E-4FF8-92CB-F8060F3DD6C2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69BAE1-0DB5-4571-9821-0C910ED538E2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592ABA-369A-434E-94C6-37E6CC2E13E9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91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14D49-3ADF-47F2-A351-BEC8B5368E1F}"/>
              </a:ext>
            </a:extLst>
          </p:cNvPr>
          <p:cNvGrpSpPr/>
          <p:nvPr userDrawn="1"/>
        </p:nvGrpSpPr>
        <p:grpSpPr>
          <a:xfrm>
            <a:off x="0" y="-9523"/>
            <a:ext cx="12201526" cy="6867521"/>
            <a:chOff x="0" y="-9523"/>
            <a:chExt cx="12201526" cy="68675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0068C9-F27F-4282-8623-8B16C7367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4" b="7914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77D874-5001-4966-8C5C-E161B2B2C9DE}"/>
                </a:ext>
              </a:extLst>
            </p:cNvPr>
            <p:cNvSpPr/>
            <p:nvPr userDrawn="1"/>
          </p:nvSpPr>
          <p:spPr>
            <a:xfrm>
              <a:off x="3176" y="-9523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67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2414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5D36CBA-1190-4986-94A0-911DDA2D11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64113D-00C9-4F75-ACE2-017B6A128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1E620C6-0C53-4266-8F59-110F47056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BEB6C9-1CB3-4A22-A5D8-12EDB057B3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C99EF2-043F-4281-82AE-716C30C7E21E}"/>
              </a:ext>
            </a:extLst>
          </p:cNvPr>
          <p:cNvGrpSpPr/>
          <p:nvPr userDrawn="1"/>
        </p:nvGrpSpPr>
        <p:grpSpPr>
          <a:xfrm>
            <a:off x="12407414" y="0"/>
            <a:ext cx="624548" cy="3465400"/>
            <a:chOff x="7153846" y="884600"/>
            <a:chExt cx="624548" cy="346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58F5F6-BFC2-47CB-B279-F79930165B9D}"/>
                </a:ext>
              </a:extLst>
            </p:cNvPr>
            <p:cNvSpPr/>
            <p:nvPr/>
          </p:nvSpPr>
          <p:spPr>
            <a:xfrm>
              <a:off x="7153846" y="884600"/>
              <a:ext cx="624548" cy="6245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FB4134-5F6B-405D-A549-D8A2E844F9DA}"/>
                </a:ext>
              </a:extLst>
            </p:cNvPr>
            <p:cNvSpPr/>
            <p:nvPr/>
          </p:nvSpPr>
          <p:spPr>
            <a:xfrm>
              <a:off x="7153846" y="1594813"/>
              <a:ext cx="624548" cy="624548"/>
            </a:xfrm>
            <a:prstGeom prst="rect">
              <a:avLst/>
            </a:prstGeom>
            <a:solidFill>
              <a:srgbClr val="2E2E38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CA173B-65F2-4521-A648-289F6CA04407}"/>
                </a:ext>
              </a:extLst>
            </p:cNvPr>
            <p:cNvSpPr/>
            <p:nvPr/>
          </p:nvSpPr>
          <p:spPr>
            <a:xfrm>
              <a:off x="7153846" y="2305026"/>
              <a:ext cx="624548" cy="624548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4540DC-34E9-4D45-9D5C-2ADB599D6305}"/>
                </a:ext>
              </a:extLst>
            </p:cNvPr>
            <p:cNvSpPr/>
            <p:nvPr/>
          </p:nvSpPr>
          <p:spPr>
            <a:xfrm>
              <a:off x="7153846" y="3015239"/>
              <a:ext cx="624548" cy="624548"/>
            </a:xfrm>
            <a:prstGeom prst="rect">
              <a:avLst/>
            </a:prstGeom>
            <a:solidFill>
              <a:srgbClr val="2E2E3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06167C-806F-4C8C-941C-06DCDB32E24E}"/>
                </a:ext>
              </a:extLst>
            </p:cNvPr>
            <p:cNvSpPr/>
            <p:nvPr/>
          </p:nvSpPr>
          <p:spPr>
            <a:xfrm>
              <a:off x="7153846" y="3725452"/>
              <a:ext cx="624548" cy="624548"/>
            </a:xfrm>
            <a:prstGeom prst="rect">
              <a:avLst/>
            </a:prstGeom>
            <a:solidFill>
              <a:srgbClr val="FFE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F87836-FA74-69B4-A523-D2E2F9EB4CC1}"/>
              </a:ext>
            </a:extLst>
          </p:cNvPr>
          <p:cNvSpPr/>
          <p:nvPr userDrawn="1"/>
        </p:nvSpPr>
        <p:spPr>
          <a:xfrm>
            <a:off x="3177" y="-9523"/>
            <a:ext cx="12191998" cy="6857999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199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9CA7D-E7F6-6881-E530-9046309CBA73}"/>
              </a:ext>
            </a:extLst>
          </p:cNvPr>
          <p:cNvSpPr/>
          <p:nvPr userDrawn="1"/>
        </p:nvSpPr>
        <p:spPr>
          <a:xfrm>
            <a:off x="0" y="-9523"/>
            <a:ext cx="12201526" cy="6857999"/>
          </a:xfrm>
          <a:prstGeom prst="rect">
            <a:avLst/>
          </a:prstGeom>
          <a:solidFill>
            <a:schemeClr val="tx1">
              <a:alpha val="6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1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9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La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A1F7-2486-4C6C-A9B6-D68DD6B56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6"/>
            <a:ext cx="12198350" cy="6878536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6" name="Freeform 9">
            <a:extLst>
              <a:ext uri="{FF2B5EF4-FFF2-40B4-BE49-F238E27FC236}">
                <a16:creationId xmlns:a16="http://schemas.microsoft.com/office/drawing/2014/main" id="{F93F0980-D110-4C1B-BA10-3F20AEF88257}"/>
              </a:ext>
            </a:extLst>
          </p:cNvPr>
          <p:cNvSpPr/>
          <p:nvPr userDrawn="1"/>
        </p:nvSpPr>
        <p:spPr>
          <a:xfrm flipH="1">
            <a:off x="915299" y="364678"/>
            <a:ext cx="2937289" cy="470071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199" dirty="0">
              <a:solidFill>
                <a:schemeClr val="tx1"/>
              </a:solidFill>
            </a:endParaRPr>
          </a:p>
        </p:txBody>
      </p:sp>
      <p:sp>
        <p:nvSpPr>
          <p:cNvPr id="77" name="Rectangle 3">
            <a:extLst>
              <a:ext uri="{FF2B5EF4-FFF2-40B4-BE49-F238E27FC236}">
                <a16:creationId xmlns:a16="http://schemas.microsoft.com/office/drawing/2014/main" id="{AFAA8137-3CBD-477B-9BB8-8BA5577FF4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709304" y="1219333"/>
            <a:ext cx="5896787" cy="3505495"/>
          </a:xfrm>
          <a:prstGeom prst="rect">
            <a:avLst/>
          </a:prstGeom>
          <a:solidFill>
            <a:srgbClr val="E4E9E9">
              <a:alpha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square" lIns="81558" tIns="81558" rIns="81558" bIns="81558">
            <a:spAutoFit/>
          </a:bodyPr>
          <a:lstStyle/>
          <a:p>
            <a:pPr defTabSz="1035741" eaLnBrk="0" hangingPunct="0">
              <a:spcAft>
                <a:spcPts val="249"/>
              </a:spcAft>
              <a:buSzPct val="60000"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EY</a:t>
            </a: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  <a:p>
            <a:pPr defTabSz="907868" eaLnBrk="0" hangingPunct="0">
              <a:spcBef>
                <a:spcPct val="70000"/>
              </a:spcBef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Consulting | Assurance | Tax | Transactions</a:t>
            </a: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About EY</a:t>
            </a: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EY is a global leader in assurance, tax, transaction and consulting services. Worldwide, our 212,000 people are united by our shared values and an unwavering commitment to quality. We make a difference by helping our people, our clients and our wider communities achieve their potential.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EY refers to the global organization of member firms of EY Global Limited, each of which is a separate legal entity. EY Global Limited, a UK company limited by guarantee, does not provide services to clients. For more information about our organization, please visit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www.ey.com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1035741"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</a:r>
          </a:p>
          <a:p>
            <a:pPr defTabSz="1035741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defRPr/>
            </a:pPr>
            <a:endParaRPr lang="en-US" sz="900" kern="0" dirty="0">
              <a:solidFill>
                <a:schemeClr val="bg1">
                  <a:lumMod val="75000"/>
                </a:schemeClr>
              </a:solidFill>
              <a:latin typeface="+mn-lt"/>
              <a:cs typeface="Arial" pitchFamily="34" charset="0"/>
            </a:endParaRPr>
          </a:p>
          <a:p>
            <a:pPr defTabSz="907868" eaLnBrk="0" hangingPunct="0">
              <a:lnSpc>
                <a:spcPct val="110000"/>
              </a:lnSpc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© 2021 Ernst &amp; Young Advisory</a:t>
            </a:r>
            <a:b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</a:br>
            <a:r>
              <a:rPr lang="en-US" sz="900" kern="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All Rights Reserved.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74D7EBE-77EA-4B18-966D-4133B1F89F5C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V="1">
            <a:off x="817265" y="155732"/>
            <a:ext cx="3068838" cy="4970774"/>
          </a:xfrm>
          <a:custGeom>
            <a:avLst/>
            <a:gdLst>
              <a:gd name="T0" fmla="*/ 58 w 1931"/>
              <a:gd name="T1" fmla="*/ 1741 h 1741"/>
              <a:gd name="T2" fmla="*/ 0 w 1931"/>
              <a:gd name="T3" fmla="*/ 1741 h 1741"/>
              <a:gd name="T4" fmla="*/ 0 w 1931"/>
              <a:gd name="T5" fmla="*/ 1679 h 1741"/>
              <a:gd name="T6" fmla="*/ 58 w 1931"/>
              <a:gd name="T7" fmla="*/ 1679 h 1741"/>
              <a:gd name="T8" fmla="*/ 58 w 1931"/>
              <a:gd name="T9" fmla="*/ 1741 h 1741"/>
              <a:gd name="T10" fmla="*/ 163 w 1931"/>
              <a:gd name="T11" fmla="*/ 1679 h 1741"/>
              <a:gd name="T12" fmla="*/ 106 w 1931"/>
              <a:gd name="T13" fmla="*/ 1679 h 1741"/>
              <a:gd name="T14" fmla="*/ 106 w 1931"/>
              <a:gd name="T15" fmla="*/ 1741 h 1741"/>
              <a:gd name="T16" fmla="*/ 163 w 1931"/>
              <a:gd name="T17" fmla="*/ 1741 h 1741"/>
              <a:gd name="T18" fmla="*/ 163 w 1931"/>
              <a:gd name="T19" fmla="*/ 1679 h 1741"/>
              <a:gd name="T20" fmla="*/ 268 w 1931"/>
              <a:gd name="T21" fmla="*/ 1679 h 1741"/>
              <a:gd name="T22" fmla="*/ 212 w 1931"/>
              <a:gd name="T23" fmla="*/ 1679 h 1741"/>
              <a:gd name="T24" fmla="*/ 212 w 1931"/>
              <a:gd name="T25" fmla="*/ 1741 h 1741"/>
              <a:gd name="T26" fmla="*/ 268 w 1931"/>
              <a:gd name="T27" fmla="*/ 1741 h 1741"/>
              <a:gd name="T28" fmla="*/ 268 w 1931"/>
              <a:gd name="T29" fmla="*/ 1679 h 1741"/>
              <a:gd name="T30" fmla="*/ 0 w 1931"/>
              <a:gd name="T31" fmla="*/ 363 h 1741"/>
              <a:gd name="T32" fmla="*/ 0 w 1931"/>
              <a:gd name="T33" fmla="*/ 1629 h 1741"/>
              <a:gd name="T34" fmla="*/ 58 w 1931"/>
              <a:gd name="T35" fmla="*/ 1629 h 1741"/>
              <a:gd name="T36" fmla="*/ 58 w 1931"/>
              <a:gd name="T37" fmla="*/ 413 h 1741"/>
              <a:gd name="T38" fmla="*/ 1873 w 1931"/>
              <a:gd name="T39" fmla="*/ 73 h 1741"/>
              <a:gd name="T40" fmla="*/ 1874 w 1931"/>
              <a:gd name="T41" fmla="*/ 1679 h 1741"/>
              <a:gd name="T42" fmla="*/ 317 w 1931"/>
              <a:gd name="T43" fmla="*/ 1679 h 1741"/>
              <a:gd name="T44" fmla="*/ 317 w 1931"/>
              <a:gd name="T45" fmla="*/ 1741 h 1741"/>
              <a:gd name="T46" fmla="*/ 1931 w 1931"/>
              <a:gd name="T47" fmla="*/ 1741 h 1741"/>
              <a:gd name="T48" fmla="*/ 1931 w 1931"/>
              <a:gd name="T49" fmla="*/ 0 h 1741"/>
              <a:gd name="T50" fmla="*/ 0 w 1931"/>
              <a:gd name="T51" fmla="*/ 363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1" h="1741">
                <a:moveTo>
                  <a:pt x="58" y="1741"/>
                </a:moveTo>
                <a:lnTo>
                  <a:pt x="0" y="1741"/>
                </a:lnTo>
                <a:lnTo>
                  <a:pt x="0" y="1679"/>
                </a:lnTo>
                <a:lnTo>
                  <a:pt x="58" y="1679"/>
                </a:lnTo>
                <a:lnTo>
                  <a:pt x="58" y="1741"/>
                </a:lnTo>
                <a:close/>
                <a:moveTo>
                  <a:pt x="163" y="1679"/>
                </a:moveTo>
                <a:lnTo>
                  <a:pt x="106" y="1679"/>
                </a:lnTo>
                <a:lnTo>
                  <a:pt x="106" y="1741"/>
                </a:lnTo>
                <a:lnTo>
                  <a:pt x="163" y="1741"/>
                </a:lnTo>
                <a:lnTo>
                  <a:pt x="163" y="1679"/>
                </a:lnTo>
                <a:close/>
                <a:moveTo>
                  <a:pt x="268" y="1679"/>
                </a:moveTo>
                <a:lnTo>
                  <a:pt x="212" y="1679"/>
                </a:lnTo>
                <a:lnTo>
                  <a:pt x="212" y="1741"/>
                </a:lnTo>
                <a:lnTo>
                  <a:pt x="268" y="1741"/>
                </a:lnTo>
                <a:lnTo>
                  <a:pt x="268" y="1679"/>
                </a:lnTo>
                <a:close/>
                <a:moveTo>
                  <a:pt x="0" y="363"/>
                </a:moveTo>
                <a:lnTo>
                  <a:pt x="0" y="1629"/>
                </a:lnTo>
                <a:lnTo>
                  <a:pt x="58" y="1629"/>
                </a:lnTo>
                <a:lnTo>
                  <a:pt x="58" y="413"/>
                </a:lnTo>
                <a:lnTo>
                  <a:pt x="1873" y="73"/>
                </a:lnTo>
                <a:lnTo>
                  <a:pt x="1874" y="1679"/>
                </a:lnTo>
                <a:lnTo>
                  <a:pt x="317" y="1679"/>
                </a:lnTo>
                <a:lnTo>
                  <a:pt x="317" y="1741"/>
                </a:lnTo>
                <a:lnTo>
                  <a:pt x="1931" y="1741"/>
                </a:lnTo>
                <a:lnTo>
                  <a:pt x="1931" y="0"/>
                </a:lnTo>
                <a:lnTo>
                  <a:pt x="0" y="363"/>
                </a:lnTo>
                <a:close/>
              </a:path>
            </a:pathLst>
          </a:custGeom>
          <a:solidFill>
            <a:srgbClr val="FFE600"/>
          </a:solidFill>
          <a:ln>
            <a:solidFill>
              <a:srgbClr val="FFE600"/>
            </a:solidFill>
          </a:ln>
        </p:spPr>
        <p:txBody>
          <a:bodyPr vert="horz" wrap="square" lIns="95115" tIns="47558" rIns="95115" bIns="475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357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39" b="0" i="0" u="none" strike="noStrike" kern="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3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2B3E37-FC8A-4BE2-A279-208E86EC84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350" cy="6856872"/>
          </a:xfrm>
          <a:prstGeom prst="rect">
            <a:avLst/>
          </a:prstGeom>
        </p:spPr>
      </p:pic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0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0C83F8-9CA0-4E5B-9EA9-1092E8B5D773}"/>
              </a:ext>
            </a:extLst>
          </p:cNvPr>
          <p:cNvGrpSpPr/>
          <p:nvPr userDrawn="1"/>
        </p:nvGrpSpPr>
        <p:grpSpPr>
          <a:xfrm>
            <a:off x="0" y="0"/>
            <a:ext cx="12198350" cy="6858001"/>
            <a:chOff x="2456371" y="-1911092"/>
            <a:chExt cx="12198350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624AA4-8940-4732-84AF-DEFA77D878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6" b="7846"/>
            <a:stretch/>
          </p:blipFill>
          <p:spPr>
            <a:xfrm flipH="1">
              <a:off x="2456371" y="-1911092"/>
              <a:ext cx="12198350" cy="6858001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2456371" y="-1911092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1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8BBD799-3229-4EF7-8DA8-0EC6768CDE38}"/>
              </a:ext>
            </a:extLst>
          </p:cNvPr>
          <p:cNvGrpSpPr/>
          <p:nvPr userDrawn="1"/>
        </p:nvGrpSpPr>
        <p:grpSpPr>
          <a:xfrm>
            <a:off x="0" y="-1"/>
            <a:ext cx="12198350" cy="6857999"/>
            <a:chOff x="0" y="-1"/>
            <a:chExt cx="121983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98EAF-C8E7-40CA-8742-4C6BD0B236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20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11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27A063-F989-4D82-8C3A-6D9AE5D73075}"/>
              </a:ext>
            </a:extLst>
          </p:cNvPr>
          <p:cNvGrpSpPr/>
          <p:nvPr userDrawn="1"/>
        </p:nvGrpSpPr>
        <p:grpSpPr>
          <a:xfrm>
            <a:off x="-1" y="-1"/>
            <a:ext cx="12198351" cy="6858001"/>
            <a:chOff x="-1" y="-1"/>
            <a:chExt cx="12198351" cy="685800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E312AD5-3D50-4BBF-843E-92CFD3E180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" r="10882"/>
            <a:stretch/>
          </p:blipFill>
          <p:spPr>
            <a:xfrm>
              <a:off x="-1" y="2"/>
              <a:ext cx="12198351" cy="6857998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-1" y="-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82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rst slide_black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3482B7-32AB-4A50-BDAB-B1E6423E9D2F}"/>
              </a:ext>
            </a:extLst>
          </p:cNvPr>
          <p:cNvGrpSpPr/>
          <p:nvPr userDrawn="1"/>
        </p:nvGrpSpPr>
        <p:grpSpPr>
          <a:xfrm>
            <a:off x="0" y="-1"/>
            <a:ext cx="12198350" cy="6858001"/>
            <a:chOff x="0" y="-1"/>
            <a:chExt cx="1219835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284809-D6D7-4586-A916-BC4471D2B5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6" b="7846"/>
            <a:stretch/>
          </p:blipFill>
          <p:spPr>
            <a:xfrm>
              <a:off x="0" y="-1"/>
              <a:ext cx="12198350" cy="6857999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ED318A-7211-47FB-9E71-1AFBE0CD27A0}"/>
                </a:ext>
              </a:extLst>
            </p:cNvPr>
            <p:cNvSpPr/>
            <p:nvPr userDrawn="1"/>
          </p:nvSpPr>
          <p:spPr>
            <a:xfrm>
              <a:off x="0" y="1"/>
              <a:ext cx="12198350" cy="6857999"/>
            </a:xfrm>
            <a:prstGeom prst="rect">
              <a:avLst/>
            </a:prstGeom>
            <a:solidFill>
              <a:schemeClr val="bg2">
                <a:lumMod val="85000"/>
                <a:lumOff val="15000"/>
                <a:alpha val="4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85" name="AutoShape 3">
            <a:extLst>
              <a:ext uri="{FF2B5EF4-FFF2-40B4-BE49-F238E27FC236}">
                <a16:creationId xmlns:a16="http://schemas.microsoft.com/office/drawing/2014/main" id="{8C2DF121-53FD-471A-9A1F-7AF4B4B7CF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8116" y="988127"/>
            <a:ext cx="5413375" cy="457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6" name="Freeform 9">
            <a:extLst>
              <a:ext uri="{FF2B5EF4-FFF2-40B4-BE49-F238E27FC236}">
                <a16:creationId xmlns:a16="http://schemas.microsoft.com/office/drawing/2014/main" id="{211E3BDE-E379-44EE-BF0C-99EBEFF2293A}"/>
              </a:ext>
            </a:extLst>
          </p:cNvPr>
          <p:cNvSpPr/>
          <p:nvPr userDrawn="1"/>
        </p:nvSpPr>
        <p:spPr>
          <a:xfrm>
            <a:off x="498114" y="1081026"/>
            <a:ext cx="5506450" cy="4480691"/>
          </a:xfrm>
          <a:custGeom>
            <a:avLst/>
            <a:gdLst>
              <a:gd name="connsiteX0" fmla="*/ 5219700 w 5219700"/>
              <a:gd name="connsiteY0" fmla="*/ 0 h 4335065"/>
              <a:gd name="connsiteX1" fmla="*/ 5219700 w 5219700"/>
              <a:gd name="connsiteY1" fmla="*/ 4335065 h 4335065"/>
              <a:gd name="connsiteX2" fmla="*/ 0 w 5219700"/>
              <a:gd name="connsiteY2" fmla="*/ 4335065 h 4335065"/>
              <a:gd name="connsiteX3" fmla="*/ 0 w 5219700"/>
              <a:gd name="connsiteY3" fmla="*/ 920374 h 433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35065">
                <a:moveTo>
                  <a:pt x="5219700" y="0"/>
                </a:moveTo>
                <a:lnTo>
                  <a:pt x="5219700" y="4335065"/>
                </a:lnTo>
                <a:lnTo>
                  <a:pt x="0" y="4335065"/>
                </a:lnTo>
                <a:lnTo>
                  <a:pt x="0" y="92037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DEAD061F-8DF2-47E7-9588-79EAC3EBC2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98115" y="988127"/>
            <a:ext cx="5601060" cy="4573588"/>
          </a:xfrm>
          <a:custGeom>
            <a:avLst/>
            <a:gdLst>
              <a:gd name="T0" fmla="*/ 101 w 3410"/>
              <a:gd name="T1" fmla="*/ 2881 h 2881"/>
              <a:gd name="T2" fmla="*/ 0 w 3410"/>
              <a:gd name="T3" fmla="*/ 2881 h 2881"/>
              <a:gd name="T4" fmla="*/ 0 w 3410"/>
              <a:gd name="T5" fmla="*/ 2780 h 2881"/>
              <a:gd name="T6" fmla="*/ 101 w 3410"/>
              <a:gd name="T7" fmla="*/ 2780 h 2881"/>
              <a:gd name="T8" fmla="*/ 101 w 3410"/>
              <a:gd name="T9" fmla="*/ 2881 h 2881"/>
              <a:gd name="T10" fmla="*/ 288 w 3410"/>
              <a:gd name="T11" fmla="*/ 2780 h 2881"/>
              <a:gd name="T12" fmla="*/ 187 w 3410"/>
              <a:gd name="T13" fmla="*/ 2780 h 2881"/>
              <a:gd name="T14" fmla="*/ 187 w 3410"/>
              <a:gd name="T15" fmla="*/ 2881 h 2881"/>
              <a:gd name="T16" fmla="*/ 288 w 3410"/>
              <a:gd name="T17" fmla="*/ 2881 h 2881"/>
              <a:gd name="T18" fmla="*/ 288 w 3410"/>
              <a:gd name="T19" fmla="*/ 2780 h 2881"/>
              <a:gd name="T20" fmla="*/ 473 w 3410"/>
              <a:gd name="T21" fmla="*/ 2780 h 2881"/>
              <a:gd name="T22" fmla="*/ 372 w 3410"/>
              <a:gd name="T23" fmla="*/ 2780 h 2881"/>
              <a:gd name="T24" fmla="*/ 372 w 3410"/>
              <a:gd name="T25" fmla="*/ 2881 h 2881"/>
              <a:gd name="T26" fmla="*/ 473 w 3410"/>
              <a:gd name="T27" fmla="*/ 2881 h 2881"/>
              <a:gd name="T28" fmla="*/ 473 w 3410"/>
              <a:gd name="T29" fmla="*/ 2780 h 2881"/>
              <a:gd name="T30" fmla="*/ 0 w 3410"/>
              <a:gd name="T31" fmla="*/ 599 h 2881"/>
              <a:gd name="T32" fmla="*/ 0 w 3410"/>
              <a:gd name="T33" fmla="*/ 2694 h 2881"/>
              <a:gd name="T34" fmla="*/ 101 w 3410"/>
              <a:gd name="T35" fmla="*/ 2694 h 2881"/>
              <a:gd name="T36" fmla="*/ 101 w 3410"/>
              <a:gd name="T37" fmla="*/ 685 h 2881"/>
              <a:gd name="T38" fmla="*/ 3309 w 3410"/>
              <a:gd name="T39" fmla="*/ 120 h 2881"/>
              <a:gd name="T40" fmla="*/ 3309 w 3410"/>
              <a:gd name="T41" fmla="*/ 2780 h 2881"/>
              <a:gd name="T42" fmla="*/ 559 w 3410"/>
              <a:gd name="T43" fmla="*/ 2780 h 2881"/>
              <a:gd name="T44" fmla="*/ 559 w 3410"/>
              <a:gd name="T45" fmla="*/ 2881 h 2881"/>
              <a:gd name="T46" fmla="*/ 3410 w 3410"/>
              <a:gd name="T47" fmla="*/ 2881 h 2881"/>
              <a:gd name="T48" fmla="*/ 3410 w 3410"/>
              <a:gd name="T49" fmla="*/ 0 h 2881"/>
              <a:gd name="T50" fmla="*/ 0 w 3410"/>
              <a:gd name="T51" fmla="*/ 599 h 2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1">
                <a:moveTo>
                  <a:pt x="101" y="2881"/>
                </a:moveTo>
                <a:lnTo>
                  <a:pt x="0" y="2881"/>
                </a:lnTo>
                <a:lnTo>
                  <a:pt x="0" y="2780"/>
                </a:lnTo>
                <a:lnTo>
                  <a:pt x="101" y="2780"/>
                </a:lnTo>
                <a:lnTo>
                  <a:pt x="101" y="2881"/>
                </a:lnTo>
                <a:close/>
                <a:moveTo>
                  <a:pt x="288" y="2780"/>
                </a:moveTo>
                <a:lnTo>
                  <a:pt x="187" y="2780"/>
                </a:lnTo>
                <a:lnTo>
                  <a:pt x="187" y="2881"/>
                </a:lnTo>
                <a:lnTo>
                  <a:pt x="288" y="2881"/>
                </a:lnTo>
                <a:lnTo>
                  <a:pt x="288" y="2780"/>
                </a:lnTo>
                <a:close/>
                <a:moveTo>
                  <a:pt x="473" y="2780"/>
                </a:moveTo>
                <a:lnTo>
                  <a:pt x="372" y="2780"/>
                </a:lnTo>
                <a:lnTo>
                  <a:pt x="372" y="2881"/>
                </a:lnTo>
                <a:lnTo>
                  <a:pt x="473" y="2881"/>
                </a:lnTo>
                <a:lnTo>
                  <a:pt x="473" y="2780"/>
                </a:lnTo>
                <a:close/>
                <a:moveTo>
                  <a:pt x="0" y="599"/>
                </a:moveTo>
                <a:lnTo>
                  <a:pt x="0" y="2694"/>
                </a:lnTo>
                <a:lnTo>
                  <a:pt x="101" y="2694"/>
                </a:lnTo>
                <a:lnTo>
                  <a:pt x="101" y="685"/>
                </a:lnTo>
                <a:lnTo>
                  <a:pt x="3309" y="120"/>
                </a:lnTo>
                <a:lnTo>
                  <a:pt x="3309" y="2780"/>
                </a:lnTo>
                <a:lnTo>
                  <a:pt x="559" y="2780"/>
                </a:lnTo>
                <a:lnTo>
                  <a:pt x="559" y="2881"/>
                </a:lnTo>
                <a:lnTo>
                  <a:pt x="3410" y="2881"/>
                </a:lnTo>
                <a:lnTo>
                  <a:pt x="3410" y="0"/>
                </a:lnTo>
                <a:lnTo>
                  <a:pt x="0" y="5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976B0EEB-BF9E-41E4-991A-FAB64A64B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E6849F79-C7B7-485D-88CF-F86DAC365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955AD72F-C13B-4FCB-B652-25AD13CE8E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8F71B3-C8B6-4784-B007-30FD30622933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63D7DD-7DB9-4C70-ADCD-DD81300240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236AC91A-A91C-4306-804C-C0E6681D2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3E4BD0E-FE09-4021-AE9C-3CE7C87378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5FE31E4D-E67A-4B5B-A338-2A91E6372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2FF9605-24E6-4ED1-B641-04168A2D1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D47A08-A1F0-427A-A70C-D41F5CF342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F4D6AA1E-3814-42C6-8586-4453A8043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6ABA447-3DD0-4A69-97BC-619F2D9383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DB51A04-E3C5-423D-B7FB-1E98C0359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4B3928-86FB-46F3-A1AB-44B7A6E1F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7573F474-F8A4-4C8D-8D70-CDD8267C95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ECB99A4A-CC42-467B-9BA8-CECB5C746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436A5DC-80A2-4BA8-AE0E-F8D7784F7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DF5FB649-B8A3-4F95-9EF7-B8C884404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6AA5EB94-088E-4764-A818-A9BD10AA67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B63E9893-F04C-41DF-9832-43583D38CA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14EE7C72-A41A-4481-A3DD-FF1065FF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54D10221-7457-45F3-A2D6-D2BA3F038B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D471E3D8-23AA-4A2F-8077-60070A0A5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A5E9AC2F-B1C3-4C4A-8D1C-7B0B7714D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F69A12F5-E242-42B2-9D8F-E6EF07F50A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40EF880D-92DC-4325-8E8A-561258C61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085A003-65BA-4762-9EF1-39472EE8E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351EE5E-82A8-4DEA-A397-91303801F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769E8F44-862C-4B8B-BF4E-E19AEFBC4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443FB3C-1D0F-4D0B-A837-168E84A91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CAB0E43-D486-43E9-A490-D03AFE783B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21FECF79-F3DA-442C-B1DD-C320049EE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D6B7C47-C169-490B-ADFC-10504B7BC4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0D96167-F5BD-4DF8-92BB-F08BCA1AAB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5621E7A4-7A6C-4366-AE0F-2C0A86AD4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5FCFBD34-76C5-4E59-9EB4-0896E9F08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6DF982CC-E918-447B-8402-B7378E956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5098F749-D188-4557-B31B-5B6A75226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5804D3B9-3BED-4C72-9342-47384EE0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72D0391C-E7A2-4DFB-BBFE-DA6159CBA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2C547598-1C92-4299-BA85-68728B6B97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6" name="Freeform 42">
              <a:extLst>
                <a:ext uri="{FF2B5EF4-FFF2-40B4-BE49-F238E27FC236}">
                  <a16:creationId xmlns:a16="http://schemas.microsoft.com/office/drawing/2014/main" id="{46BD48A2-0E91-4949-9AA7-BF41BFD14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7ADD22D6-63EF-4AF9-A49B-9B277F79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0F7FCAD-2C21-4018-8C7C-F3C5A2726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DA1D21E7-35D9-4376-8C53-3E296617C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82A4275D-3176-4A33-A2D5-18134E207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123AB59D-A913-42A4-9518-5012EEC4B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4E84DC0B-680E-460A-B0E5-2EABFC9D3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0895FB7B-28CA-4E77-B087-72AD6663B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9B316155-85B3-49E0-B825-9A6025EB41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DC8756B3-BBB0-4C50-A31E-EF5F96E78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7C5C2214-5F46-4F9C-BABD-E9E5B769E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BA49B1AD-D71B-4E72-8D02-F31390632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E0602E6F-685D-4ACC-AFDD-CA5706F81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3022DEF7-D97A-414D-B496-EC0EB1DAE2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EEDE8DF6-C729-47F9-AAB1-DC2C1FDDF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B9EDAC3-783E-49D3-B060-375DE6C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F0159871-580F-4ABD-AE43-26129B2CD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4974E6A-DE02-4055-A9C6-9E92334FF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4" name="Freeform 60">
              <a:extLst>
                <a:ext uri="{FF2B5EF4-FFF2-40B4-BE49-F238E27FC236}">
                  <a16:creationId xmlns:a16="http://schemas.microsoft.com/office/drawing/2014/main" id="{4DBDA7F7-484C-4C31-B40A-6DF40645C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5" name="Freeform 61">
              <a:extLst>
                <a:ext uri="{FF2B5EF4-FFF2-40B4-BE49-F238E27FC236}">
                  <a16:creationId xmlns:a16="http://schemas.microsoft.com/office/drawing/2014/main" id="{399A1632-2BCC-40B2-BCC7-5285F36DE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DA339CE-658C-4C85-887F-599FF08B2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7" name="Freeform 63">
              <a:extLst>
                <a:ext uri="{FF2B5EF4-FFF2-40B4-BE49-F238E27FC236}">
                  <a16:creationId xmlns:a16="http://schemas.microsoft.com/office/drawing/2014/main" id="{939F8CFB-0599-4DFD-8753-ADEE1EC1D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8" name="Freeform 64">
              <a:extLst>
                <a:ext uri="{FF2B5EF4-FFF2-40B4-BE49-F238E27FC236}">
                  <a16:creationId xmlns:a16="http://schemas.microsoft.com/office/drawing/2014/main" id="{3F0F9057-68EE-4FD5-808A-70B2E758A5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:a16="http://schemas.microsoft.com/office/drawing/2014/main" id="{2B64877C-EE4B-4DB6-9437-CE6CE3776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300FC259-0762-4986-BC7E-F747B41CE2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:a16="http://schemas.microsoft.com/office/drawing/2014/main" id="{009DF420-125A-4BAA-9857-351DE909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EF696B4F-532F-4686-ABDD-E05D41371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2731A8AA-6359-4420-AF94-06E8545A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0DD2373C-D146-4393-8775-0DD49099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4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ags" Target="../tags/tag1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ags" Target="../tags/tag1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oleObject" Target="../embeddings/oleObject7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ags" Target="../tags/tag26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ags" Target="../tags/tag2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1" name="Rectangle">
            <a:extLst>
              <a:ext uri="{FF2B5EF4-FFF2-40B4-BE49-F238E27FC236}">
                <a16:creationId xmlns:a16="http://schemas.microsoft.com/office/drawing/2014/main" id="{464729E1-6A42-48CD-8D15-6994B85C1E37}"/>
              </a:ext>
            </a:extLst>
          </p:cNvPr>
          <p:cNvSpPr/>
          <p:nvPr userDrawn="1"/>
        </p:nvSpPr>
        <p:spPr>
          <a:xfrm>
            <a:off x="0" y="3"/>
            <a:ext cx="44473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800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474C42D6-2D42-4D43-B32C-E17223A79C37}"/>
              </a:ext>
            </a:extLst>
          </p:cNvPr>
          <p:cNvSpPr/>
          <p:nvPr userDrawn="1"/>
        </p:nvSpPr>
        <p:spPr>
          <a:xfrm>
            <a:off x="424401" y="0"/>
            <a:ext cx="0" cy="316800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34968" y="6500507"/>
            <a:ext cx="609918" cy="18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en-GB" sz="7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320684" y="3339000"/>
            <a:ext cx="3086100" cy="1800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7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EY - Accompagnement à l’élaboration d’une stratégie IT en matière RH </a:t>
            </a:r>
            <a:endParaRPr lang="en-IN" dirty="0"/>
          </a:p>
        </p:txBody>
      </p:sp>
      <p:sp>
        <p:nvSpPr>
          <p:cNvPr id="13" name="Ligne">
            <a:extLst>
              <a:ext uri="{FF2B5EF4-FFF2-40B4-BE49-F238E27FC236}">
                <a16:creationId xmlns:a16="http://schemas.microsoft.com/office/drawing/2014/main" id="{D25D58A7-A080-4921-9F88-1E73A2A02680}"/>
              </a:ext>
            </a:extLst>
          </p:cNvPr>
          <p:cNvSpPr/>
          <p:nvPr userDrawn="1"/>
        </p:nvSpPr>
        <p:spPr>
          <a:xfrm>
            <a:off x="605302" y="924274"/>
            <a:ext cx="288150" cy="0"/>
          </a:xfrm>
          <a:prstGeom prst="line">
            <a:avLst/>
          </a:prstGeom>
          <a:noFill/>
          <a:ln w="38100" cap="flat">
            <a:solidFill>
              <a:srgbClr val="FFE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28B8E737-1837-4E08-8688-6F404994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Arial" pitchFamily="34" charset="0"/>
              </a:rPr>
              <a:t>Title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Arial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YInterstate Bold" panose="02000803030000020004" pitchFamily="2" charset="0"/>
                <a:ea typeface="+mj-ea"/>
                <a:cs typeface="Arial" pitchFamily="34" charset="0"/>
              </a:rPr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6" r:id="rId2"/>
    <p:sldLayoutId id="2147483970" r:id="rId3"/>
    <p:sldLayoutId id="2147483980" r:id="rId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6F1CD7-EB57-42F3-9FBC-899081757B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89922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592" imgH="591" progId="TCLayout.ActiveDocument.1">
                  <p:embed/>
                </p:oleObj>
              </mc:Choice>
              <mc:Fallback>
                <p:oleObj name="think-cell Slide" r:id="rId15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C6F1CD7-EB57-42F3-9FBC-899081757B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87956D-5174-4C36-8C89-C93A844FEAEE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3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3" r:id="rId4"/>
    <p:sldLayoutId id="2147484015" r:id="rId5"/>
    <p:sldLayoutId id="2147484005" r:id="rId6"/>
    <p:sldLayoutId id="2147484006" r:id="rId7"/>
    <p:sldLayoutId id="2147484012" r:id="rId8"/>
    <p:sldLayoutId id="2147484014" r:id="rId9"/>
    <p:sldLayoutId id="2147484016" r:id="rId10"/>
    <p:sldLayoutId id="214748402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09">
          <p15:clr>
            <a:srgbClr val="F26B43"/>
          </p15:clr>
        </p15:guide>
        <p15:guide id="3" pos="372">
          <p15:clr>
            <a:srgbClr val="F26B43"/>
          </p15:clr>
        </p15:guide>
        <p15:guide id="4" pos="7312">
          <p15:clr>
            <a:srgbClr val="F26B43"/>
          </p15:clr>
        </p15:guide>
        <p15:guide id="5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6F1CD7-EB57-42F3-9FBC-899081757B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89922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92" imgH="591" progId="TCLayout.ActiveDocument.1">
                  <p:embed/>
                </p:oleObj>
              </mc:Choice>
              <mc:Fallback>
                <p:oleObj name="think-cell Slide" r:id="rId14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C6F1CD7-EB57-42F3-9FBC-899081757B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87956D-5174-4C36-8C89-C93A844FEAEE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9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66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09">
          <p15:clr>
            <a:srgbClr val="F26B43"/>
          </p15:clr>
        </p15:guide>
        <p15:guide id="3" pos="372">
          <p15:clr>
            <a:srgbClr val="F26B43"/>
          </p15:clr>
        </p15:guide>
        <p15:guide id="4" pos="7312">
          <p15:clr>
            <a:srgbClr val="F26B43"/>
          </p15:clr>
        </p15:guide>
        <p15:guide id="5" orient="horz" pos="383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6F1CD7-EB57-42F3-9FBC-899081757B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89922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92" imgH="591" progId="TCLayout.ActiveDocument.1">
                  <p:embed/>
                </p:oleObj>
              </mc:Choice>
              <mc:Fallback>
                <p:oleObj name="think-cell Slide" r:id="rId14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C6F1CD7-EB57-42F3-9FBC-899081757B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87956D-5174-4C36-8C89-C93A844FEAEE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7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3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9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</p:sldLayoutIdLst>
  <p:hf hdr="0" ftr="0" dt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09">
          <p15:clr>
            <a:srgbClr val="F26B43"/>
          </p15:clr>
        </p15:guide>
        <p15:guide id="3" pos="372">
          <p15:clr>
            <a:srgbClr val="F26B43"/>
          </p15:clr>
        </p15:guide>
        <p15:guide id="4" pos="7312">
          <p15:clr>
            <a:srgbClr val="F26B43"/>
          </p15:clr>
        </p15:guide>
        <p15:guide id="5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40.sv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tags" Target="../tags/tag38.xml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1" Type="http://schemas.openxmlformats.org/officeDocument/2006/relationships/tags" Target="../tags/tag37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23" Type="http://schemas.openxmlformats.org/officeDocument/2006/relationships/image" Target="../media/image42.sv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15027E0-C6B6-4897-B7CD-8DAF907D3462}"/>
              </a:ext>
            </a:extLst>
          </p:cNvPr>
          <p:cNvSpPr txBox="1"/>
          <p:nvPr/>
        </p:nvSpPr>
        <p:spPr>
          <a:xfrm>
            <a:off x="1579372" y="1542358"/>
            <a:ext cx="9039606" cy="4105739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8000" b="1" dirty="0" err="1">
                <a:solidFill>
                  <a:srgbClr val="FFE600"/>
                </a:solidFill>
              </a:rPr>
              <a:t>CompliChain</a:t>
            </a:r>
            <a:endParaRPr lang="en-GB" sz="3200" b="1" dirty="0">
              <a:solidFill>
                <a:srgbClr val="FFE600"/>
              </a:solidFill>
            </a:endParaRP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b="1" dirty="0">
              <a:solidFill>
                <a:srgbClr val="FFE600"/>
              </a:solidFill>
            </a:endParaRP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b="1" dirty="0">
              <a:solidFill>
                <a:srgbClr val="FFE600"/>
              </a:solidFill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2000" b="1">
                <a:solidFill>
                  <a:schemeClr val="bg1"/>
                </a:solidFill>
                <a:latin typeface="EYInterstate Light"/>
              </a:rPr>
              <a:t>Digitalization of Climate &amp; </a:t>
            </a: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Environment risk management</a:t>
            </a:r>
            <a:r>
              <a:rPr lang="en-GB" sz="2000" b="1">
                <a:solidFill>
                  <a:schemeClr val="bg1"/>
                </a:solidFill>
                <a:latin typeface="EYInterstate Light"/>
              </a:rPr>
              <a:t> </a:t>
            </a: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Solution for Compliance in the Financial Sector with </a:t>
            </a:r>
            <a:r>
              <a:rPr lang="en-GB" sz="2000" b="1" dirty="0" err="1">
                <a:solidFill>
                  <a:schemeClr val="bg1"/>
                </a:solidFill>
                <a:latin typeface="EYInterstate Light"/>
              </a:rPr>
              <a:t>Tezos</a:t>
            </a:r>
            <a:endParaRPr lang="en-GB" sz="2000" b="1" dirty="0">
              <a:solidFill>
                <a:schemeClr val="bg1"/>
              </a:solidFill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4640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164CDE-46D0-D406-43F0-B3ED924A2112}"/>
              </a:ext>
            </a:extLst>
          </p:cNvPr>
          <p:cNvSpPr/>
          <p:nvPr/>
        </p:nvSpPr>
        <p:spPr>
          <a:xfrm>
            <a:off x="9862819" y="2564094"/>
            <a:ext cx="2109154" cy="29935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LU" b="1" dirty="0">
                <a:solidFill>
                  <a:schemeClr val="tx1"/>
                </a:solidFill>
              </a:rPr>
              <a:t>Prospectus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EBAC32B0-A237-3A1E-DC0D-2237EE13F5C9}"/>
              </a:ext>
            </a:extLst>
          </p:cNvPr>
          <p:cNvSpPr/>
          <p:nvPr/>
        </p:nvSpPr>
        <p:spPr>
          <a:xfrm>
            <a:off x="5001894" y="266699"/>
            <a:ext cx="2854325" cy="2755152"/>
          </a:xfrm>
          <a:prstGeom prst="flowChartDocumen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400" b="1" dirty="0">
                <a:solidFill>
                  <a:schemeClr val="tx1"/>
                </a:solidFill>
              </a:rPr>
              <a:t>Smart </a:t>
            </a:r>
            <a:r>
              <a:rPr lang="fr-LU" sz="1400" b="1" dirty="0" err="1">
                <a:solidFill>
                  <a:schemeClr val="tx1"/>
                </a:solidFill>
              </a:rPr>
              <a:t>Contract</a:t>
            </a:r>
            <a:r>
              <a:rPr lang="fr-LU" sz="1400" b="1" dirty="0">
                <a:solidFill>
                  <a:schemeClr val="tx1"/>
                </a:solidFill>
              </a:rPr>
              <a:t> 2:</a:t>
            </a:r>
          </a:p>
          <a:p>
            <a:pPr algn="ctr"/>
            <a:r>
              <a:rPr lang="fr-LU" sz="1200" dirty="0">
                <a:solidFill>
                  <a:schemeClr val="tx1"/>
                </a:solidFill>
              </a:rPr>
              <a:t>Gérer les </a:t>
            </a:r>
            <a:r>
              <a:rPr lang="fr-LU" sz="1200" dirty="0" err="1">
                <a:solidFill>
                  <a:schemeClr val="tx1"/>
                </a:solidFill>
              </a:rPr>
              <a:t>NFTs</a:t>
            </a:r>
            <a:endParaRPr lang="fr-LU" sz="1200" dirty="0">
              <a:solidFill>
                <a:schemeClr val="tx1"/>
              </a:solidFill>
            </a:endParaRPr>
          </a:p>
          <a:p>
            <a:pPr algn="ctr"/>
            <a:endParaRPr lang="fr-LU" sz="1200" dirty="0">
              <a:solidFill>
                <a:schemeClr val="tx1"/>
              </a:solidFill>
            </a:endParaRPr>
          </a:p>
          <a:p>
            <a:r>
              <a:rPr lang="fr-LU" sz="1200" b="1" dirty="0" err="1">
                <a:solidFill>
                  <a:schemeClr val="tx1"/>
                </a:solidFill>
              </a:rPr>
              <a:t>Owner</a:t>
            </a:r>
            <a:r>
              <a:rPr lang="fr-LU" sz="1200" b="1" dirty="0">
                <a:solidFill>
                  <a:schemeClr val="tx1"/>
                </a:solidFill>
              </a:rPr>
              <a:t>: Smart </a:t>
            </a:r>
            <a:r>
              <a:rPr lang="fr-LU" sz="1200" b="1" dirty="0" err="1">
                <a:solidFill>
                  <a:schemeClr val="tx1"/>
                </a:solidFill>
              </a:rPr>
              <a:t>Contract</a:t>
            </a:r>
            <a:r>
              <a:rPr lang="fr-LU" sz="1200" b="1" dirty="0">
                <a:solidFill>
                  <a:schemeClr val="tx1"/>
                </a:solidFill>
              </a:rPr>
              <a:t> 1</a:t>
            </a:r>
          </a:p>
          <a:p>
            <a:endParaRPr lang="fr-LU" sz="1200" b="1" dirty="0">
              <a:solidFill>
                <a:schemeClr val="tx1"/>
              </a:solidFill>
            </a:endParaRPr>
          </a:p>
          <a:p>
            <a:r>
              <a:rPr lang="fr-LU" sz="1200" b="1" dirty="0">
                <a:solidFill>
                  <a:schemeClr val="tx1"/>
                </a:solidFill>
              </a:rPr>
              <a:t>Stockage: Toutes les </a:t>
            </a:r>
            <a:r>
              <a:rPr lang="fr-LU" sz="1200" b="1" dirty="0" err="1">
                <a:solidFill>
                  <a:schemeClr val="tx1"/>
                </a:solidFill>
              </a:rPr>
              <a:t>NFTs</a:t>
            </a:r>
            <a:endParaRPr lang="fr-LU" sz="1200" b="1" dirty="0">
              <a:solidFill>
                <a:schemeClr val="tx1"/>
              </a:solidFill>
            </a:endParaRPr>
          </a:p>
          <a:p>
            <a:endParaRPr lang="fr-LU" sz="1200" b="1" dirty="0">
              <a:solidFill>
                <a:schemeClr val="tx1"/>
              </a:solidFill>
            </a:endParaRPr>
          </a:p>
          <a:p>
            <a:r>
              <a:rPr lang="fr-LU" sz="1200" b="1" dirty="0">
                <a:solidFill>
                  <a:schemeClr val="tx1"/>
                </a:solidFill>
              </a:rPr>
              <a:t>Transactions: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tx1"/>
                </a:solidFill>
              </a:rPr>
              <a:t>Création NFT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Suppression NFT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Remplacement / Update NFT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974C55DB-BF94-FFFD-4627-DA17F57D6621}"/>
              </a:ext>
            </a:extLst>
          </p:cNvPr>
          <p:cNvSpPr/>
          <p:nvPr/>
        </p:nvSpPr>
        <p:spPr>
          <a:xfrm>
            <a:off x="5001893" y="3590924"/>
            <a:ext cx="2854325" cy="3267076"/>
          </a:xfrm>
          <a:prstGeom prst="flowChartDocumen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400" b="1" dirty="0">
                <a:solidFill>
                  <a:schemeClr val="tx1"/>
                </a:solidFill>
              </a:rPr>
              <a:t>Smart </a:t>
            </a:r>
            <a:r>
              <a:rPr lang="fr-LU" sz="1400" b="1" dirty="0" err="1">
                <a:solidFill>
                  <a:schemeClr val="tx1"/>
                </a:solidFill>
              </a:rPr>
              <a:t>Contract</a:t>
            </a:r>
            <a:r>
              <a:rPr lang="fr-LU" sz="1400" b="1" dirty="0">
                <a:solidFill>
                  <a:schemeClr val="tx1"/>
                </a:solidFill>
              </a:rPr>
              <a:t> 1:</a:t>
            </a:r>
          </a:p>
          <a:p>
            <a:pPr algn="ctr"/>
            <a:r>
              <a:rPr lang="fr-LU" sz="1200" dirty="0">
                <a:solidFill>
                  <a:schemeClr val="tx1"/>
                </a:solidFill>
              </a:rPr>
              <a:t>Gérer les données</a:t>
            </a:r>
          </a:p>
          <a:p>
            <a:pPr algn="ctr"/>
            <a:endParaRPr lang="fr-LU" sz="1200" dirty="0">
              <a:solidFill>
                <a:schemeClr val="tx1"/>
              </a:solidFill>
            </a:endParaRPr>
          </a:p>
          <a:p>
            <a:r>
              <a:rPr lang="fr-LU" sz="1200" b="1" dirty="0" err="1">
                <a:solidFill>
                  <a:schemeClr val="tx1"/>
                </a:solidFill>
              </a:rPr>
              <a:t>Owner</a:t>
            </a:r>
            <a:r>
              <a:rPr lang="fr-LU" sz="1200" b="1" dirty="0">
                <a:solidFill>
                  <a:schemeClr val="tx1"/>
                </a:solidFill>
              </a:rPr>
              <a:t>: CSSF </a:t>
            </a:r>
            <a:r>
              <a:rPr lang="fr-LU" sz="1200" b="1" dirty="0" err="1">
                <a:solidFill>
                  <a:schemeClr val="tx1"/>
                </a:solidFill>
              </a:rPr>
              <a:t>Wallet</a:t>
            </a:r>
            <a:endParaRPr lang="fr-LU" sz="1200" b="1" dirty="0">
              <a:solidFill>
                <a:schemeClr val="tx1"/>
              </a:solidFill>
            </a:endParaRPr>
          </a:p>
          <a:p>
            <a:endParaRPr lang="fr-LU" sz="1200" b="1" dirty="0">
              <a:solidFill>
                <a:schemeClr val="tx1"/>
              </a:solidFill>
            </a:endParaRPr>
          </a:p>
          <a:p>
            <a:r>
              <a:rPr lang="fr-LU" sz="1200" b="1" dirty="0">
                <a:solidFill>
                  <a:schemeClr val="tx1"/>
                </a:solidFill>
              </a:rPr>
              <a:t>Stockage: Lien des documents et données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r>
              <a:rPr lang="fr-FR" sz="1200" b="1" dirty="0">
                <a:solidFill>
                  <a:schemeClr val="tx1"/>
                </a:solidFill>
              </a:rPr>
              <a:t>Transactions: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Stockage des liens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Calcul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Génération de la NFT associée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Validation du report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C202B4-83B5-967C-48ED-550F26B63B14}"/>
              </a:ext>
            </a:extLst>
          </p:cNvPr>
          <p:cNvSpPr/>
          <p:nvPr/>
        </p:nvSpPr>
        <p:spPr>
          <a:xfrm>
            <a:off x="9152254" y="2101849"/>
            <a:ext cx="1495425" cy="1466850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200" dirty="0">
                <a:solidFill>
                  <a:schemeClr val="bg1"/>
                </a:solidFill>
              </a:rPr>
              <a:t>NFT CSSF</a:t>
            </a:r>
          </a:p>
          <a:p>
            <a:pPr algn="ctr"/>
            <a:endParaRPr lang="fr-LU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Emetteur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Fond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Actifs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Score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Timestamp</a:t>
            </a:r>
            <a:endParaRPr lang="fr-FR" sz="1200" dirty="0">
              <a:solidFill>
                <a:schemeClr val="bg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70FDC63-C5CF-78B0-DC40-C6A72A56DC6F}"/>
              </a:ext>
            </a:extLst>
          </p:cNvPr>
          <p:cNvSpPr/>
          <p:nvPr/>
        </p:nvSpPr>
        <p:spPr>
          <a:xfrm>
            <a:off x="9152254" y="264945"/>
            <a:ext cx="1495425" cy="1466850"/>
          </a:xfrm>
          <a:prstGeom prst="round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200" dirty="0">
                <a:solidFill>
                  <a:schemeClr val="bg1"/>
                </a:solidFill>
              </a:rPr>
              <a:t>NFT</a:t>
            </a:r>
          </a:p>
          <a:p>
            <a:pPr algn="ctr"/>
            <a:endParaRPr lang="fr-LU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Emetteur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Fond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Actifs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Score</a:t>
            </a:r>
          </a:p>
          <a:p>
            <a:pPr marL="171450" indent="-171450">
              <a:buFontTx/>
              <a:buChar char="-"/>
            </a:pPr>
            <a:r>
              <a:rPr lang="fr-LU" sz="1200" dirty="0">
                <a:solidFill>
                  <a:schemeClr val="bg1"/>
                </a:solidFill>
              </a:rPr>
              <a:t>Timestamp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B3C2775-16D8-FFC8-3A91-F8935DB99F5A}"/>
              </a:ext>
            </a:extLst>
          </p:cNvPr>
          <p:cNvSpPr/>
          <p:nvPr/>
        </p:nvSpPr>
        <p:spPr>
          <a:xfrm>
            <a:off x="7008495" y="975525"/>
            <a:ext cx="1105626" cy="2586825"/>
          </a:xfrm>
          <a:custGeom>
            <a:avLst/>
            <a:gdLst>
              <a:gd name="connsiteX0" fmla="*/ 0 w 1105626"/>
              <a:gd name="connsiteY0" fmla="*/ 5550 h 2586825"/>
              <a:gd name="connsiteX1" fmla="*/ 1057275 w 1105626"/>
              <a:gd name="connsiteY1" fmla="*/ 405600 h 2586825"/>
              <a:gd name="connsiteX2" fmla="*/ 828675 w 1105626"/>
              <a:gd name="connsiteY2" fmla="*/ 2586825 h 258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5626" h="2586825">
                <a:moveTo>
                  <a:pt x="0" y="5550"/>
                </a:moveTo>
                <a:cubicBezTo>
                  <a:pt x="459581" y="-9531"/>
                  <a:pt x="919163" y="-24612"/>
                  <a:pt x="1057275" y="405600"/>
                </a:cubicBezTo>
                <a:cubicBezTo>
                  <a:pt x="1195387" y="835812"/>
                  <a:pt x="1012031" y="1711318"/>
                  <a:pt x="828675" y="2586825"/>
                </a:cubicBez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1B9F14EA-0029-566F-C8CC-0C07F1CCA4E7}"/>
              </a:ext>
            </a:extLst>
          </p:cNvPr>
          <p:cNvSpPr/>
          <p:nvPr/>
        </p:nvSpPr>
        <p:spPr>
          <a:xfrm>
            <a:off x="8365631" y="4236041"/>
            <a:ext cx="1141905" cy="418310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LU" sz="1200" b="1" dirty="0" err="1">
                <a:solidFill>
                  <a:schemeClr val="tx1"/>
                </a:solidFill>
              </a:rPr>
              <a:t>Wallet</a:t>
            </a:r>
            <a:r>
              <a:rPr lang="fr-LU" sz="1200" b="1" dirty="0">
                <a:solidFill>
                  <a:schemeClr val="tx1"/>
                </a:solidFill>
              </a:rPr>
              <a:t> CSSF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277C159-B5F5-B33E-8B80-3A57BC494CF4}"/>
              </a:ext>
            </a:extLst>
          </p:cNvPr>
          <p:cNvSpPr/>
          <p:nvPr/>
        </p:nvSpPr>
        <p:spPr>
          <a:xfrm rot="333659">
            <a:off x="6632389" y="4007134"/>
            <a:ext cx="2326640" cy="402472"/>
          </a:xfrm>
          <a:custGeom>
            <a:avLst/>
            <a:gdLst>
              <a:gd name="connsiteX0" fmla="*/ 0 w 2326640"/>
              <a:gd name="connsiteY0" fmla="*/ 402472 h 402472"/>
              <a:gd name="connsiteX1" fmla="*/ 1280160 w 2326640"/>
              <a:gd name="connsiteY1" fmla="*/ 16392 h 402472"/>
              <a:gd name="connsiteX2" fmla="*/ 2326640 w 2326640"/>
              <a:gd name="connsiteY2" fmla="*/ 107832 h 4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6640" h="402472">
                <a:moveTo>
                  <a:pt x="0" y="402472"/>
                </a:moveTo>
                <a:cubicBezTo>
                  <a:pt x="446193" y="233985"/>
                  <a:pt x="892387" y="65499"/>
                  <a:pt x="1280160" y="16392"/>
                </a:cubicBezTo>
                <a:cubicBezTo>
                  <a:pt x="1667933" y="-32715"/>
                  <a:pt x="1997286" y="37558"/>
                  <a:pt x="2326640" y="107832"/>
                </a:cubicBez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BC64EEB-EFAA-BB10-3D82-AEBBFD34AC3E}"/>
              </a:ext>
            </a:extLst>
          </p:cNvPr>
          <p:cNvSpPr/>
          <p:nvPr/>
        </p:nvSpPr>
        <p:spPr>
          <a:xfrm>
            <a:off x="81280" y="266699"/>
            <a:ext cx="3657600" cy="365898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600" b="1" dirty="0">
                <a:solidFill>
                  <a:schemeClr val="bg1"/>
                </a:solidFill>
              </a:rPr>
              <a:t>EY </a:t>
            </a:r>
            <a:r>
              <a:rPr lang="fr-LU" sz="1600" b="1" dirty="0" err="1">
                <a:solidFill>
                  <a:schemeClr val="bg1"/>
                </a:solidFill>
              </a:rPr>
              <a:t>CompliChain</a:t>
            </a:r>
            <a:r>
              <a:rPr lang="fr-LU" sz="1600" b="1" dirty="0">
                <a:solidFill>
                  <a:schemeClr val="bg1"/>
                </a:solidFill>
              </a:rPr>
              <a:t> Solution</a:t>
            </a:r>
          </a:p>
          <a:p>
            <a:pPr algn="ctr"/>
            <a:r>
              <a:rPr lang="fr-LU" sz="1600" b="1" dirty="0">
                <a:solidFill>
                  <a:schemeClr val="bg1"/>
                </a:solidFill>
              </a:rPr>
              <a:t>Page Web / </a:t>
            </a:r>
            <a:r>
              <a:rPr lang="fr-LU" sz="1600" b="1" dirty="0" err="1">
                <a:solidFill>
                  <a:schemeClr val="bg1"/>
                </a:solidFill>
              </a:rPr>
              <a:t>dApp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1C49C41B-53A6-94E9-C8AD-C3543EF2F655}"/>
              </a:ext>
            </a:extLst>
          </p:cNvPr>
          <p:cNvSpPr/>
          <p:nvPr/>
        </p:nvSpPr>
        <p:spPr>
          <a:xfrm>
            <a:off x="2112547" y="1582378"/>
            <a:ext cx="1331714" cy="405741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200" b="1" dirty="0" err="1">
                <a:solidFill>
                  <a:schemeClr val="tx1"/>
                </a:solidFill>
              </a:rPr>
              <a:t>Wallet</a:t>
            </a:r>
            <a:r>
              <a:rPr lang="fr-LU" sz="1200" b="1" dirty="0">
                <a:solidFill>
                  <a:schemeClr val="tx1"/>
                </a:solidFill>
              </a:rPr>
              <a:t> User X</a:t>
            </a:r>
          </a:p>
        </p:txBody>
      </p:sp>
      <p:sp>
        <p:nvSpPr>
          <p:cNvPr id="65" name="Cylinder 64">
            <a:extLst>
              <a:ext uri="{FF2B5EF4-FFF2-40B4-BE49-F238E27FC236}">
                <a16:creationId xmlns:a16="http://schemas.microsoft.com/office/drawing/2014/main" id="{0F910CC7-85DD-53CA-A089-56341D3E0B6E}"/>
              </a:ext>
            </a:extLst>
          </p:cNvPr>
          <p:cNvSpPr/>
          <p:nvPr/>
        </p:nvSpPr>
        <p:spPr>
          <a:xfrm>
            <a:off x="1123707" y="4801141"/>
            <a:ext cx="1425574" cy="179970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LU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IPFS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Documents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</a:rPr>
              <a:t>Données pour calcul</a:t>
            </a:r>
            <a:endParaRPr lang="fr-LU" sz="12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D7A7B1-24EC-D116-53B0-025705C719F7}"/>
              </a:ext>
            </a:extLst>
          </p:cNvPr>
          <p:cNvSpPr txBox="1"/>
          <p:nvPr/>
        </p:nvSpPr>
        <p:spPr>
          <a:xfrm>
            <a:off x="888996" y="4128313"/>
            <a:ext cx="1996443" cy="6617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1. Stocker: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- les documents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- les données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71E5E2-CEA7-E4B3-3C50-91228A129A4A}"/>
              </a:ext>
            </a:extLst>
          </p:cNvPr>
          <p:cNvSpPr txBox="1"/>
          <p:nvPr/>
        </p:nvSpPr>
        <p:spPr>
          <a:xfrm>
            <a:off x="2664194" y="5251086"/>
            <a:ext cx="1425040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2. Renvoyer le hash vers les documents / données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B4C81CA-704E-6737-D61E-2D47AE3C43F5}"/>
              </a:ext>
            </a:extLst>
          </p:cNvPr>
          <p:cNvSpPr/>
          <p:nvPr/>
        </p:nvSpPr>
        <p:spPr>
          <a:xfrm>
            <a:off x="1235435" y="3383501"/>
            <a:ext cx="1170663" cy="34036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LU" sz="1200" dirty="0" err="1">
                <a:solidFill>
                  <a:schemeClr val="bg1"/>
                </a:solidFill>
              </a:rPr>
              <a:t>Send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CA69923-6BD6-E697-E406-6DA07989B26F}"/>
              </a:ext>
            </a:extLst>
          </p:cNvPr>
          <p:cNvSpPr/>
          <p:nvPr/>
        </p:nvSpPr>
        <p:spPr>
          <a:xfrm rot="723556">
            <a:off x="524142" y="3522734"/>
            <a:ext cx="845283" cy="2113280"/>
          </a:xfrm>
          <a:custGeom>
            <a:avLst/>
            <a:gdLst>
              <a:gd name="connsiteX0" fmla="*/ 819743 w 1439503"/>
              <a:gd name="connsiteY0" fmla="*/ 0 h 2113280"/>
              <a:gd name="connsiteX1" fmla="*/ 37423 w 1439503"/>
              <a:gd name="connsiteY1" fmla="*/ 690880 h 2113280"/>
              <a:gd name="connsiteX2" fmla="*/ 260943 w 1439503"/>
              <a:gd name="connsiteY2" fmla="*/ 1645920 h 2113280"/>
              <a:gd name="connsiteX3" fmla="*/ 1439503 w 1439503"/>
              <a:gd name="connsiteY3" fmla="*/ 211328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503" h="2113280">
                <a:moveTo>
                  <a:pt x="819743" y="0"/>
                </a:moveTo>
                <a:cubicBezTo>
                  <a:pt x="475149" y="208280"/>
                  <a:pt x="130556" y="416560"/>
                  <a:pt x="37423" y="690880"/>
                </a:cubicBezTo>
                <a:cubicBezTo>
                  <a:pt x="-55710" y="965200"/>
                  <a:pt x="27263" y="1408853"/>
                  <a:pt x="260943" y="1645920"/>
                </a:cubicBezTo>
                <a:cubicBezTo>
                  <a:pt x="494623" y="1882987"/>
                  <a:pt x="967063" y="1998133"/>
                  <a:pt x="1439503" y="211328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8D8CE42-1838-3AD4-D6FF-2B60B6CBFAB0}"/>
              </a:ext>
            </a:extLst>
          </p:cNvPr>
          <p:cNvSpPr/>
          <p:nvPr/>
        </p:nvSpPr>
        <p:spPr>
          <a:xfrm rot="1166617">
            <a:off x="2824334" y="3636195"/>
            <a:ext cx="345452" cy="1717040"/>
          </a:xfrm>
          <a:custGeom>
            <a:avLst/>
            <a:gdLst>
              <a:gd name="connsiteX0" fmla="*/ 10160 w 345452"/>
              <a:gd name="connsiteY0" fmla="*/ 1717040 h 1717040"/>
              <a:gd name="connsiteX1" fmla="*/ 345440 w 345452"/>
              <a:gd name="connsiteY1" fmla="*/ 1137920 h 1717040"/>
              <a:gd name="connsiteX2" fmla="*/ 0 w 345452"/>
              <a:gd name="connsiteY2" fmla="*/ 0 h 17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52" h="1717040">
                <a:moveTo>
                  <a:pt x="10160" y="1717040"/>
                </a:moveTo>
                <a:cubicBezTo>
                  <a:pt x="178646" y="1570566"/>
                  <a:pt x="347133" y="1424093"/>
                  <a:pt x="345440" y="1137920"/>
                </a:cubicBezTo>
                <a:cubicBezTo>
                  <a:pt x="343747" y="851747"/>
                  <a:pt x="171873" y="42587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EE0FB31-75A8-8493-B88C-40E263A3CF30}"/>
              </a:ext>
            </a:extLst>
          </p:cNvPr>
          <p:cNvSpPr/>
          <p:nvPr/>
        </p:nvSpPr>
        <p:spPr>
          <a:xfrm rot="1351233">
            <a:off x="2520992" y="2187470"/>
            <a:ext cx="833120" cy="1239520"/>
          </a:xfrm>
          <a:custGeom>
            <a:avLst/>
            <a:gdLst>
              <a:gd name="connsiteX0" fmla="*/ 833120 w 833120"/>
              <a:gd name="connsiteY0" fmla="*/ 1239520 h 1239520"/>
              <a:gd name="connsiteX1" fmla="*/ 182880 w 833120"/>
              <a:gd name="connsiteY1" fmla="*/ 822960 h 1239520"/>
              <a:gd name="connsiteX2" fmla="*/ 0 w 833120"/>
              <a:gd name="connsiteY2" fmla="*/ 0 h 123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120" h="1239520">
                <a:moveTo>
                  <a:pt x="833120" y="1239520"/>
                </a:moveTo>
                <a:cubicBezTo>
                  <a:pt x="577426" y="1134533"/>
                  <a:pt x="321733" y="1029547"/>
                  <a:pt x="182880" y="822960"/>
                </a:cubicBezTo>
                <a:cubicBezTo>
                  <a:pt x="44027" y="616373"/>
                  <a:pt x="22013" y="308186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85BCBB-AAB6-0700-FEA7-90E56A8BC73B}"/>
              </a:ext>
            </a:extLst>
          </p:cNvPr>
          <p:cNvSpPr txBox="1"/>
          <p:nvPr/>
        </p:nvSpPr>
        <p:spPr>
          <a:xfrm>
            <a:off x="1239154" y="2549697"/>
            <a:ext cx="142504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3. Préparation de la transaction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A029EA5-473E-0866-D0F3-4F0416539535}"/>
              </a:ext>
            </a:extLst>
          </p:cNvPr>
          <p:cNvSpPr/>
          <p:nvPr/>
        </p:nvSpPr>
        <p:spPr>
          <a:xfrm>
            <a:off x="2956560" y="1910080"/>
            <a:ext cx="2034500" cy="3139440"/>
          </a:xfrm>
          <a:custGeom>
            <a:avLst/>
            <a:gdLst>
              <a:gd name="connsiteX0" fmla="*/ 0 w 3129280"/>
              <a:gd name="connsiteY0" fmla="*/ 11196 h 2947436"/>
              <a:gd name="connsiteX1" fmla="*/ 1554480 w 3129280"/>
              <a:gd name="connsiteY1" fmla="*/ 285516 h 2947436"/>
              <a:gd name="connsiteX2" fmla="*/ 2113280 w 3129280"/>
              <a:gd name="connsiteY2" fmla="*/ 1921276 h 2947436"/>
              <a:gd name="connsiteX3" fmla="*/ 3129280 w 3129280"/>
              <a:gd name="connsiteY3" fmla="*/ 2947436 h 29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9280" h="2947436">
                <a:moveTo>
                  <a:pt x="0" y="11196"/>
                </a:moveTo>
                <a:cubicBezTo>
                  <a:pt x="601133" y="-10817"/>
                  <a:pt x="1202267" y="-32830"/>
                  <a:pt x="1554480" y="285516"/>
                </a:cubicBezTo>
                <a:cubicBezTo>
                  <a:pt x="1906693" y="603862"/>
                  <a:pt x="1850813" y="1477623"/>
                  <a:pt x="2113280" y="1921276"/>
                </a:cubicBezTo>
                <a:cubicBezTo>
                  <a:pt x="2375747" y="2364929"/>
                  <a:pt x="2752513" y="2656182"/>
                  <a:pt x="3129280" y="2947436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3875AC-5A09-E694-3C38-0C4C17D54438}"/>
              </a:ext>
            </a:extLst>
          </p:cNvPr>
          <p:cNvSpPr txBox="1"/>
          <p:nvPr/>
        </p:nvSpPr>
        <p:spPr>
          <a:xfrm>
            <a:off x="3810001" y="1627094"/>
            <a:ext cx="142504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4. Appel de la transaction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B4B983-95C5-DC47-F28E-B03F9A5B018D}"/>
              </a:ext>
            </a:extLst>
          </p:cNvPr>
          <p:cNvSpPr txBox="1"/>
          <p:nvPr/>
        </p:nvSpPr>
        <p:spPr>
          <a:xfrm>
            <a:off x="4647149" y="3103244"/>
            <a:ext cx="1542757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5. Demande de création de NFT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1163C31-84FF-773D-D462-4C98CB791C10}"/>
              </a:ext>
            </a:extLst>
          </p:cNvPr>
          <p:cNvSpPr/>
          <p:nvPr/>
        </p:nvSpPr>
        <p:spPr>
          <a:xfrm>
            <a:off x="4541482" y="1910080"/>
            <a:ext cx="457238" cy="3860800"/>
          </a:xfrm>
          <a:custGeom>
            <a:avLst/>
            <a:gdLst>
              <a:gd name="connsiteX0" fmla="*/ 457238 w 457238"/>
              <a:gd name="connsiteY0" fmla="*/ 3860800 h 3860800"/>
              <a:gd name="connsiteX1" fmla="*/ 38 w 457238"/>
              <a:gd name="connsiteY1" fmla="*/ 1341120 h 3860800"/>
              <a:gd name="connsiteX2" fmla="*/ 436918 w 457238"/>
              <a:gd name="connsiteY2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38" h="3860800">
                <a:moveTo>
                  <a:pt x="457238" y="3860800"/>
                </a:moveTo>
                <a:cubicBezTo>
                  <a:pt x="230331" y="2922693"/>
                  <a:pt x="3425" y="1984587"/>
                  <a:pt x="38" y="1341120"/>
                </a:cubicBezTo>
                <a:cubicBezTo>
                  <a:pt x="-3349" y="697653"/>
                  <a:pt x="216784" y="348826"/>
                  <a:pt x="43691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1E75645-877E-C896-7C4C-89B2DDA38CE2}"/>
              </a:ext>
            </a:extLst>
          </p:cNvPr>
          <p:cNvSpPr/>
          <p:nvPr/>
        </p:nvSpPr>
        <p:spPr>
          <a:xfrm>
            <a:off x="6410960" y="711200"/>
            <a:ext cx="2702560" cy="1168400"/>
          </a:xfrm>
          <a:custGeom>
            <a:avLst/>
            <a:gdLst>
              <a:gd name="connsiteX0" fmla="*/ 0 w 2702560"/>
              <a:gd name="connsiteY0" fmla="*/ 1168400 h 1168400"/>
              <a:gd name="connsiteX1" fmla="*/ 1168400 w 2702560"/>
              <a:gd name="connsiteY1" fmla="*/ 853440 h 1168400"/>
              <a:gd name="connsiteX2" fmla="*/ 2702560 w 2702560"/>
              <a:gd name="connsiteY2" fmla="*/ 0 h 1168400"/>
              <a:gd name="connsiteX3" fmla="*/ 2702560 w 2702560"/>
              <a:gd name="connsiteY3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2560" h="1168400">
                <a:moveTo>
                  <a:pt x="0" y="1168400"/>
                </a:moveTo>
                <a:cubicBezTo>
                  <a:pt x="358986" y="1108286"/>
                  <a:pt x="717973" y="1048173"/>
                  <a:pt x="1168400" y="853440"/>
                </a:cubicBezTo>
                <a:cubicBezTo>
                  <a:pt x="1618827" y="658707"/>
                  <a:pt x="2446867" y="142240"/>
                  <a:pt x="2702560" y="0"/>
                </a:cubicBezTo>
                <a:lnTo>
                  <a:pt x="2702560" y="0"/>
                </a:ln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80F8C4-F006-E33B-CDC4-DF975DBAC332}"/>
              </a:ext>
            </a:extLst>
          </p:cNvPr>
          <p:cNvSpPr txBox="1"/>
          <p:nvPr/>
        </p:nvSpPr>
        <p:spPr>
          <a:xfrm>
            <a:off x="7995890" y="291179"/>
            <a:ext cx="111763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6. Association NFT au </a:t>
            </a:r>
            <a:r>
              <a:rPr lang="fr-LU" sz="1200" dirty="0" err="1">
                <a:solidFill>
                  <a:schemeClr val="bg1"/>
                </a:solidFill>
              </a:rPr>
              <a:t>wallet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59A452-A1B4-8847-1C4B-0E0CD4EC7FB7}"/>
              </a:ext>
            </a:extLst>
          </p:cNvPr>
          <p:cNvSpPr/>
          <p:nvPr/>
        </p:nvSpPr>
        <p:spPr>
          <a:xfrm>
            <a:off x="7447280" y="4663440"/>
            <a:ext cx="1056640" cy="1300480"/>
          </a:xfrm>
          <a:custGeom>
            <a:avLst/>
            <a:gdLst>
              <a:gd name="connsiteX0" fmla="*/ 1056640 w 1056640"/>
              <a:gd name="connsiteY0" fmla="*/ 0 h 1300480"/>
              <a:gd name="connsiteX1" fmla="*/ 711200 w 1056640"/>
              <a:gd name="connsiteY1" fmla="*/ 904240 h 1300480"/>
              <a:gd name="connsiteX2" fmla="*/ 0 w 1056640"/>
              <a:gd name="connsiteY2" fmla="*/ 1300480 h 1300480"/>
              <a:gd name="connsiteX3" fmla="*/ 0 w 1056640"/>
              <a:gd name="connsiteY3" fmla="*/ 1300480 h 13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" h="1300480">
                <a:moveTo>
                  <a:pt x="1056640" y="0"/>
                </a:moveTo>
                <a:cubicBezTo>
                  <a:pt x="971973" y="343746"/>
                  <a:pt x="887307" y="687493"/>
                  <a:pt x="711200" y="904240"/>
                </a:cubicBezTo>
                <a:cubicBezTo>
                  <a:pt x="535093" y="1120987"/>
                  <a:pt x="0" y="1300480"/>
                  <a:pt x="0" y="1300480"/>
                </a:cubicBezTo>
                <a:lnTo>
                  <a:pt x="0" y="1300480"/>
                </a:ln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199753B-EB34-9195-F3A6-47684292361C}"/>
              </a:ext>
            </a:extLst>
          </p:cNvPr>
          <p:cNvSpPr txBox="1"/>
          <p:nvPr/>
        </p:nvSpPr>
        <p:spPr>
          <a:xfrm>
            <a:off x="8314724" y="5435600"/>
            <a:ext cx="1320830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7. Appel de la transaction (via </a:t>
            </a:r>
            <a:r>
              <a:rPr lang="fr-LU" sz="1200" dirty="0" err="1">
                <a:solidFill>
                  <a:schemeClr val="bg1"/>
                </a:solidFill>
              </a:rPr>
              <a:t>dApp</a:t>
            </a:r>
            <a:r>
              <a:rPr lang="fr-LU" sz="1200" dirty="0">
                <a:solidFill>
                  <a:schemeClr val="bg1"/>
                </a:solidFill>
              </a:rPr>
              <a:t>)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A767FFF-B60B-19B2-D08C-B4E7B2B66ACD}"/>
              </a:ext>
            </a:extLst>
          </p:cNvPr>
          <p:cNvSpPr/>
          <p:nvPr/>
        </p:nvSpPr>
        <p:spPr>
          <a:xfrm>
            <a:off x="7376160" y="2286000"/>
            <a:ext cx="711299" cy="3596640"/>
          </a:xfrm>
          <a:custGeom>
            <a:avLst/>
            <a:gdLst>
              <a:gd name="connsiteX0" fmla="*/ 40640 w 711299"/>
              <a:gd name="connsiteY0" fmla="*/ 3596640 h 3596640"/>
              <a:gd name="connsiteX1" fmla="*/ 711200 w 711299"/>
              <a:gd name="connsiteY1" fmla="*/ 1320800 h 3596640"/>
              <a:gd name="connsiteX2" fmla="*/ 0 w 711299"/>
              <a:gd name="connsiteY2" fmla="*/ 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99" h="3596640">
                <a:moveTo>
                  <a:pt x="40640" y="3596640"/>
                </a:moveTo>
                <a:cubicBezTo>
                  <a:pt x="379306" y="2758440"/>
                  <a:pt x="717973" y="1920240"/>
                  <a:pt x="711200" y="1320800"/>
                </a:cubicBezTo>
                <a:cubicBezTo>
                  <a:pt x="704427" y="721360"/>
                  <a:pt x="352213" y="360680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DA0837-C1DE-F577-8831-5A6326688F06}"/>
              </a:ext>
            </a:extLst>
          </p:cNvPr>
          <p:cNvSpPr txBox="1"/>
          <p:nvPr/>
        </p:nvSpPr>
        <p:spPr>
          <a:xfrm>
            <a:off x="8182420" y="3250200"/>
            <a:ext cx="914091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8. Demande d’update / Suppression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CE26B65-C9B1-3FA8-5C92-DE336B4921B8}"/>
              </a:ext>
            </a:extLst>
          </p:cNvPr>
          <p:cNvSpPr/>
          <p:nvPr/>
        </p:nvSpPr>
        <p:spPr>
          <a:xfrm>
            <a:off x="7406640" y="2153920"/>
            <a:ext cx="1737360" cy="375920"/>
          </a:xfrm>
          <a:custGeom>
            <a:avLst/>
            <a:gdLst>
              <a:gd name="connsiteX0" fmla="*/ 0 w 1737360"/>
              <a:gd name="connsiteY0" fmla="*/ 0 h 375920"/>
              <a:gd name="connsiteX1" fmla="*/ 975360 w 1737360"/>
              <a:gd name="connsiteY1" fmla="*/ 132080 h 375920"/>
              <a:gd name="connsiteX2" fmla="*/ 1737360 w 1737360"/>
              <a:gd name="connsiteY2" fmla="*/ 375920 h 3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60" h="375920">
                <a:moveTo>
                  <a:pt x="0" y="0"/>
                </a:moveTo>
                <a:cubicBezTo>
                  <a:pt x="342900" y="34713"/>
                  <a:pt x="685800" y="69427"/>
                  <a:pt x="975360" y="132080"/>
                </a:cubicBezTo>
                <a:cubicBezTo>
                  <a:pt x="1264920" y="194733"/>
                  <a:pt x="1501140" y="285326"/>
                  <a:pt x="1737360" y="375920"/>
                </a:cubicBezTo>
              </a:path>
            </a:pathLst>
          </a:custGeom>
          <a:noFill/>
          <a:ln w="19050">
            <a:solidFill>
              <a:srgbClr val="FFFF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57A47AE-770D-3B14-6C90-CE51AA8376F7}"/>
              </a:ext>
            </a:extLst>
          </p:cNvPr>
          <p:cNvSpPr/>
          <p:nvPr/>
        </p:nvSpPr>
        <p:spPr>
          <a:xfrm>
            <a:off x="7416800" y="1422400"/>
            <a:ext cx="1737360" cy="721360"/>
          </a:xfrm>
          <a:custGeom>
            <a:avLst/>
            <a:gdLst>
              <a:gd name="connsiteX0" fmla="*/ 0 w 1737360"/>
              <a:gd name="connsiteY0" fmla="*/ 721360 h 721360"/>
              <a:gd name="connsiteX1" fmla="*/ 1087120 w 1737360"/>
              <a:gd name="connsiteY1" fmla="*/ 447040 h 721360"/>
              <a:gd name="connsiteX2" fmla="*/ 1737360 w 1737360"/>
              <a:gd name="connsiteY2" fmla="*/ 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60" h="721360">
                <a:moveTo>
                  <a:pt x="0" y="721360"/>
                </a:moveTo>
                <a:cubicBezTo>
                  <a:pt x="398780" y="644313"/>
                  <a:pt x="797560" y="567267"/>
                  <a:pt x="1087120" y="447040"/>
                </a:cubicBezTo>
                <a:cubicBezTo>
                  <a:pt x="1376680" y="326813"/>
                  <a:pt x="1557020" y="163406"/>
                  <a:pt x="173736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D17E66-CBE3-A25F-7A5B-73252400ABB1}"/>
              </a:ext>
            </a:extLst>
          </p:cNvPr>
          <p:cNvSpPr txBox="1"/>
          <p:nvPr/>
        </p:nvSpPr>
        <p:spPr>
          <a:xfrm>
            <a:off x="8224721" y="2017912"/>
            <a:ext cx="929439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200" dirty="0">
                <a:solidFill>
                  <a:schemeClr val="bg1"/>
                </a:solidFill>
              </a:rPr>
              <a:t>9. Update</a:t>
            </a:r>
            <a:endParaRPr lang="fr-FR" sz="1200" dirty="0" err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193C67-514B-9F6F-8C06-81380A80C71E}"/>
              </a:ext>
            </a:extLst>
          </p:cNvPr>
          <p:cNvSpPr txBox="1"/>
          <p:nvPr/>
        </p:nvSpPr>
        <p:spPr>
          <a:xfrm>
            <a:off x="7456743" y="311581"/>
            <a:ext cx="1117630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400" dirty="0">
                <a:solidFill>
                  <a:schemeClr val="bg2"/>
                </a:solidFill>
              </a:rPr>
              <a:t>1:N</a:t>
            </a:r>
            <a:endParaRPr lang="fr-FR" sz="1400" dirty="0" err="1">
              <a:solidFill>
                <a:schemeClr val="bg2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5F415F-C9FD-C01A-23C7-863ED5E70F15}"/>
              </a:ext>
            </a:extLst>
          </p:cNvPr>
          <p:cNvSpPr txBox="1"/>
          <p:nvPr/>
        </p:nvSpPr>
        <p:spPr>
          <a:xfrm>
            <a:off x="7474840" y="3633989"/>
            <a:ext cx="1117630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LU" sz="1400" dirty="0">
                <a:solidFill>
                  <a:schemeClr val="bg2"/>
                </a:solidFill>
              </a:rPr>
              <a:t>1:N</a:t>
            </a:r>
            <a:endParaRPr lang="fr-FR" sz="1400" dirty="0" err="1">
              <a:solidFill>
                <a:schemeClr val="bg2"/>
              </a:solidFill>
            </a:endParaRPr>
          </a:p>
        </p:txBody>
      </p:sp>
      <p:pic>
        <p:nvPicPr>
          <p:cNvPr id="98" name="Graphic 97" descr="Diploma roll with solid fill">
            <a:extLst>
              <a:ext uri="{FF2B5EF4-FFF2-40B4-BE49-F238E27FC236}">
                <a16:creationId xmlns:a16="http://schemas.microsoft.com/office/drawing/2014/main" id="{890A20A6-25D1-9592-F90D-27302304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0722" y="338718"/>
            <a:ext cx="659652" cy="659652"/>
          </a:xfrm>
          <a:prstGeom prst="rect">
            <a:avLst/>
          </a:prstGeom>
        </p:spPr>
      </p:pic>
      <p:pic>
        <p:nvPicPr>
          <p:cNvPr id="99" name="Graphic 98" descr="Diploma roll with solid fill">
            <a:extLst>
              <a:ext uri="{FF2B5EF4-FFF2-40B4-BE49-F238E27FC236}">
                <a16:creationId xmlns:a16="http://schemas.microsoft.com/office/drawing/2014/main" id="{1773B275-95DE-231A-B041-0F1854D0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0722" y="2223979"/>
            <a:ext cx="659652" cy="6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15027E0-C6B6-4897-B7CD-8DAF907D3462}"/>
              </a:ext>
            </a:extLst>
          </p:cNvPr>
          <p:cNvSpPr txBox="1"/>
          <p:nvPr/>
        </p:nvSpPr>
        <p:spPr>
          <a:xfrm>
            <a:off x="1579372" y="1189953"/>
            <a:ext cx="9039606" cy="4810548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3200" dirty="0">
                <a:solidFill>
                  <a:srgbClr val="FFE600"/>
                </a:solidFill>
              </a:rPr>
              <a:t>“Climate and environmental risks, a </a:t>
            </a:r>
            <a:r>
              <a:rPr lang="en-US" sz="3200" b="1" dirty="0">
                <a:solidFill>
                  <a:srgbClr val="FFE600"/>
                </a:solidFill>
              </a:rPr>
              <a:t>major risk</a:t>
            </a:r>
            <a:r>
              <a:rPr lang="en-US" sz="3200" dirty="0">
                <a:solidFill>
                  <a:srgbClr val="FFE600"/>
                </a:solidFill>
              </a:rPr>
              <a:t> for our society but a </a:t>
            </a:r>
            <a:r>
              <a:rPr lang="en-US" sz="3200" b="1" dirty="0">
                <a:solidFill>
                  <a:srgbClr val="FFE600"/>
                </a:solidFill>
              </a:rPr>
              <a:t>real management challenge</a:t>
            </a:r>
            <a:r>
              <a:rPr lang="en-US" sz="3200" dirty="0">
                <a:solidFill>
                  <a:srgbClr val="FFE600"/>
                </a:solidFill>
              </a:rPr>
              <a:t> for financial institutions “</a:t>
            </a:r>
            <a:r>
              <a:rPr lang="en-GB" sz="3200" dirty="0">
                <a:solidFill>
                  <a:srgbClr val="FFE600"/>
                </a:solidFill>
              </a:rPr>
              <a:t> </a:t>
            </a: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b="1" dirty="0">
              <a:solidFill>
                <a:srgbClr val="FFE600"/>
              </a:solidFill>
            </a:endParaRP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b="1" dirty="0">
              <a:solidFill>
                <a:srgbClr val="FFE600"/>
              </a:solidFill>
            </a:endParaRP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b="1" dirty="0">
              <a:solidFill>
                <a:srgbClr val="FFE600"/>
              </a:solidFill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000" b="1" dirty="0">
              <a:solidFill>
                <a:schemeClr val="bg1"/>
              </a:solidFill>
              <a:latin typeface="EYInterstate Light"/>
            </a:endParaRP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Frank </a:t>
            </a:r>
            <a:r>
              <a:rPr lang="en-GB" sz="2000" b="1" dirty="0" err="1">
                <a:solidFill>
                  <a:schemeClr val="bg1"/>
                </a:solidFill>
                <a:latin typeface="EYInterstate Light"/>
              </a:rPr>
              <a:t>Elderson</a:t>
            </a: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 – </a:t>
            </a:r>
            <a:r>
              <a:rPr lang="en-GB" sz="2000" b="1">
                <a:solidFill>
                  <a:schemeClr val="bg1"/>
                </a:solidFill>
                <a:latin typeface="EYInterstate Light"/>
              </a:rPr>
              <a:t>Executive </a:t>
            </a: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Board M</a:t>
            </a:r>
            <a:r>
              <a:rPr lang="en-GB" sz="2000" b="1">
                <a:solidFill>
                  <a:schemeClr val="bg1"/>
                </a:solidFill>
                <a:latin typeface="EYInterstate Light"/>
              </a:rPr>
              <a:t>ember</a:t>
            </a: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 of European Central Bank (ECB)</a:t>
            </a: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2000" b="1" dirty="0">
                <a:solidFill>
                  <a:schemeClr val="bg1"/>
                </a:solidFill>
                <a:latin typeface="EYInterstate Light"/>
              </a:rPr>
              <a:t>16.11.2023 Sustainable Finance Conference (QED)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65F1D-6E86-9EAD-97A8-BF442214B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81" y="3286964"/>
            <a:ext cx="1660697" cy="19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6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7730D-5477-CE6A-6E5B-A1A06618C815}"/>
              </a:ext>
            </a:extLst>
          </p:cNvPr>
          <p:cNvSpPr txBox="1"/>
          <p:nvPr/>
        </p:nvSpPr>
        <p:spPr>
          <a:xfrm>
            <a:off x="918538" y="2782669"/>
            <a:ext cx="5921568" cy="1292662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Data and risk evaluation are mainly maintained into spreadsheets</a:t>
            </a:r>
            <a:endParaRPr lang="en-GB" sz="3200" b="1" dirty="0">
              <a:solidFill>
                <a:srgbClr val="FFE600"/>
              </a:solidFill>
            </a:endParaRPr>
          </a:p>
        </p:txBody>
      </p:sp>
      <p:pic>
        <p:nvPicPr>
          <p:cNvPr id="1026" name="Picture 2" descr="Nos formations Excel fonctions avancées- Quality Training">
            <a:extLst>
              <a:ext uri="{FF2B5EF4-FFF2-40B4-BE49-F238E27FC236}">
                <a16:creationId xmlns:a16="http://schemas.microsoft.com/office/drawing/2014/main" id="{83029C90-154E-A8C2-A13A-E491E5DC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74" y="2389091"/>
            <a:ext cx="2079818" cy="20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8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7730D-5477-CE6A-6E5B-A1A06618C815}"/>
              </a:ext>
            </a:extLst>
          </p:cNvPr>
          <p:cNvSpPr txBox="1"/>
          <p:nvPr/>
        </p:nvSpPr>
        <p:spPr>
          <a:xfrm>
            <a:off x="1290790" y="2991957"/>
            <a:ext cx="5921568" cy="874085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Risk evaluation is commonly processed manually</a:t>
            </a:r>
            <a:endParaRPr lang="en-GB" sz="3200" b="1" dirty="0">
              <a:solidFill>
                <a:srgbClr val="FFE600"/>
              </a:solidFill>
            </a:endParaRPr>
          </a:p>
        </p:txBody>
      </p:sp>
      <p:pic>
        <p:nvPicPr>
          <p:cNvPr id="4" name="Graphic 3" descr="Mining tools with solid fill">
            <a:extLst>
              <a:ext uri="{FF2B5EF4-FFF2-40B4-BE49-F238E27FC236}">
                <a16:creationId xmlns:a16="http://schemas.microsoft.com/office/drawing/2014/main" id="{EEE37355-1C16-C3DB-1234-63AC25BDC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6023" y="2402999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7730D-5477-CE6A-6E5B-A1A06618C815}"/>
              </a:ext>
            </a:extLst>
          </p:cNvPr>
          <p:cNvSpPr txBox="1"/>
          <p:nvPr/>
        </p:nvSpPr>
        <p:spPr>
          <a:xfrm>
            <a:off x="968236" y="2991957"/>
            <a:ext cx="5921568" cy="874085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Competencies and resources are rare and limited</a:t>
            </a:r>
            <a:endParaRPr lang="en-GB" sz="3200" b="1" dirty="0">
              <a:solidFill>
                <a:srgbClr val="FFE600"/>
              </a:solidFill>
            </a:endParaRPr>
          </a:p>
        </p:txBody>
      </p:sp>
      <p:pic>
        <p:nvPicPr>
          <p:cNvPr id="7" name="Graphic 6" descr="Group with solid fill">
            <a:extLst>
              <a:ext uri="{FF2B5EF4-FFF2-40B4-BE49-F238E27FC236}">
                <a16:creationId xmlns:a16="http://schemas.microsoft.com/office/drawing/2014/main" id="{F3DF4D40-0EF4-4B0E-EBEE-9EBB99F56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9004" y="2402999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7730D-5477-CE6A-6E5B-A1A06618C815}"/>
              </a:ext>
            </a:extLst>
          </p:cNvPr>
          <p:cNvSpPr txBox="1"/>
          <p:nvPr/>
        </p:nvSpPr>
        <p:spPr>
          <a:xfrm>
            <a:off x="709818" y="2782669"/>
            <a:ext cx="5921568" cy="1292662"/>
          </a:xfrm>
          <a:prstGeom prst="rect">
            <a:avLst/>
          </a:prstGeom>
          <a:noFill/>
        </p:spPr>
        <p:txBody>
          <a:bodyPr wrap="square" lIns="0" tIns="36576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Quantification methods and models are complex, data are not easy to obtain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E9EDDE-3C24-556F-6E20-043A42252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1248" y="2241000"/>
            <a:ext cx="2110437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1A4E0015-CD8E-A919-9AAA-A232B3C5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2847" y="3870840"/>
            <a:ext cx="684488" cy="684488"/>
          </a:xfrm>
          <a:prstGeom prst="rect">
            <a:avLst/>
          </a:prstGeom>
        </p:spPr>
      </p:pic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31EBD4D-168F-4AC0-911A-CC1D375C33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763" y="337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24" imgH="424" progId="TCLayout.ActiveDocument.1">
                  <p:embed/>
                </p:oleObj>
              </mc:Choice>
              <mc:Fallback>
                <p:oleObj name="think-cell Slide" r:id="rId7" imgW="424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31EBD4D-168F-4AC0-911A-CC1D375C3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3" y="337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20B41AB6-FE90-4439-94B1-B71B579DE8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6" y="1786"/>
            <a:ext cx="158667" cy="15866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 defTabSz="913943">
              <a:defRPr/>
            </a:pPr>
            <a:endParaRPr lang="en-US" sz="2199">
              <a:solidFill>
                <a:srgbClr val="2E2E38"/>
              </a:solidFill>
              <a:latin typeface="EYInterstate Light" panose="02000506000000020004" pitchFamily="2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B58016-6E26-D630-A269-86F5A804D55E}"/>
              </a:ext>
            </a:extLst>
          </p:cNvPr>
          <p:cNvSpPr/>
          <p:nvPr/>
        </p:nvSpPr>
        <p:spPr>
          <a:xfrm>
            <a:off x="4712030" y="255659"/>
            <a:ext cx="6895946" cy="4475367"/>
          </a:xfrm>
          <a:prstGeom prst="rect">
            <a:avLst/>
          </a:prstGeom>
          <a:noFill/>
          <a:ln w="762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C360-53C8-D36F-2CE0-229979C777B6}"/>
              </a:ext>
            </a:extLst>
          </p:cNvPr>
          <p:cNvSpPr/>
          <p:nvPr/>
        </p:nvSpPr>
        <p:spPr>
          <a:xfrm>
            <a:off x="4915599" y="2023708"/>
            <a:ext cx="1366246" cy="15491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6" name="ZoneTexte 171">
            <a:extLst>
              <a:ext uri="{FF2B5EF4-FFF2-40B4-BE49-F238E27FC236}">
                <a16:creationId xmlns:a16="http://schemas.microsoft.com/office/drawing/2014/main" id="{73A5F1AA-798F-5136-9C3B-2E8E71E40D2A}"/>
              </a:ext>
            </a:extLst>
          </p:cNvPr>
          <p:cNvSpPr txBox="1"/>
          <p:nvPr/>
        </p:nvSpPr>
        <p:spPr>
          <a:xfrm>
            <a:off x="4985560" y="2076480"/>
            <a:ext cx="1211648" cy="507831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b="1"/>
              <a:t>Smart Contract</a:t>
            </a:r>
          </a:p>
        </p:txBody>
      </p:sp>
      <p:pic>
        <p:nvPicPr>
          <p:cNvPr id="27" name="Graphique 12" descr="Contrat contour">
            <a:extLst>
              <a:ext uri="{FF2B5EF4-FFF2-40B4-BE49-F238E27FC236}">
                <a16:creationId xmlns:a16="http://schemas.microsoft.com/office/drawing/2014/main" id="{D5ABC6E5-1F08-60EB-8A5A-54F47BBDE5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2113" y="2588429"/>
            <a:ext cx="890592" cy="890592"/>
          </a:xfrm>
          <a:prstGeom prst="rect">
            <a:avLst/>
          </a:prstGeom>
        </p:spPr>
      </p:pic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0D68FE0E-54B7-9F20-3D3D-AA9E3AE2F861}"/>
              </a:ext>
            </a:extLst>
          </p:cNvPr>
          <p:cNvSpPr/>
          <p:nvPr/>
        </p:nvSpPr>
        <p:spPr>
          <a:xfrm>
            <a:off x="3058289" y="2746589"/>
            <a:ext cx="362391" cy="500877"/>
          </a:xfrm>
          <a:prstGeom prst="flowChartMagneticDisk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D60F2741-CD26-4CE8-AB2B-BA7BA10D70ED}"/>
              </a:ext>
            </a:extLst>
          </p:cNvPr>
          <p:cNvSpPr/>
          <p:nvPr/>
        </p:nvSpPr>
        <p:spPr>
          <a:xfrm>
            <a:off x="3060719" y="1000009"/>
            <a:ext cx="362391" cy="500877"/>
          </a:xfrm>
          <a:prstGeom prst="flowChartMagneticDisk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29BF97-0358-21CF-7388-304D2ABFF5BB}"/>
              </a:ext>
            </a:extLst>
          </p:cNvPr>
          <p:cNvSpPr txBox="1"/>
          <p:nvPr/>
        </p:nvSpPr>
        <p:spPr>
          <a:xfrm>
            <a:off x="2706176" y="1534381"/>
            <a:ext cx="1077028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200" b="1" dirty="0">
                <a:solidFill>
                  <a:schemeClr val="bg1"/>
                </a:solidFill>
              </a:rPr>
              <a:t>Private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74B77C-B4CE-BC28-0921-44E0C1BC520A}"/>
              </a:ext>
            </a:extLst>
          </p:cNvPr>
          <p:cNvSpPr txBox="1"/>
          <p:nvPr/>
        </p:nvSpPr>
        <p:spPr>
          <a:xfrm>
            <a:off x="2703746" y="3312417"/>
            <a:ext cx="1077028" cy="19389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200" b="1" dirty="0">
                <a:solidFill>
                  <a:schemeClr val="bg1"/>
                </a:solidFill>
              </a:rPr>
              <a:t>Public Data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8C024F3-CD04-5A3F-0FAB-29E9DD1C6539}"/>
              </a:ext>
            </a:extLst>
          </p:cNvPr>
          <p:cNvSpPr/>
          <p:nvPr/>
        </p:nvSpPr>
        <p:spPr>
          <a:xfrm>
            <a:off x="4401050" y="1167891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pic>
        <p:nvPicPr>
          <p:cNvPr id="73" name="Graphic 72" descr="Court outline">
            <a:extLst>
              <a:ext uri="{FF2B5EF4-FFF2-40B4-BE49-F238E27FC236}">
                <a16:creationId xmlns:a16="http://schemas.microsoft.com/office/drawing/2014/main" id="{E6150E19-4DE4-A779-A1C2-9A4AE799A1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1188" y="2406552"/>
            <a:ext cx="663985" cy="676729"/>
          </a:xfrm>
          <a:prstGeom prst="rect">
            <a:avLst/>
          </a:prstGeom>
        </p:spPr>
      </p:pic>
      <p:pic>
        <p:nvPicPr>
          <p:cNvPr id="83" name="Graphic 82" descr="Building outline">
            <a:extLst>
              <a:ext uri="{FF2B5EF4-FFF2-40B4-BE49-F238E27FC236}">
                <a16:creationId xmlns:a16="http://schemas.microsoft.com/office/drawing/2014/main" id="{2D859CC3-312D-B107-1E96-F8F0B8C338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8282" y="1262232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5CB9F88-F571-51B0-1511-90A719431F76}"/>
              </a:ext>
            </a:extLst>
          </p:cNvPr>
          <p:cNvSpPr txBox="1"/>
          <p:nvPr/>
        </p:nvSpPr>
        <p:spPr>
          <a:xfrm>
            <a:off x="821128" y="2217017"/>
            <a:ext cx="1219602" cy="121417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dirty="0">
                <a:solidFill>
                  <a:schemeClr val="bg1"/>
                </a:solidFill>
              </a:rPr>
              <a:t>Financial institution with an investment activity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2FD80F-6602-193F-1558-68DC540C69B5}"/>
              </a:ext>
            </a:extLst>
          </p:cNvPr>
          <p:cNvSpPr/>
          <p:nvPr/>
        </p:nvSpPr>
        <p:spPr>
          <a:xfrm>
            <a:off x="4712030" y="241893"/>
            <a:ext cx="6895945" cy="42887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Meet increasingly granular regulatory requirements in terms of </a:t>
            </a:r>
            <a:r>
              <a:rPr lang="en-GB" sz="1400" b="1" dirty="0">
                <a:solidFill>
                  <a:schemeClr val="bg2"/>
                </a:solidFill>
              </a:rPr>
              <a:t>climate-related and environmental risks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496DB0-0884-DE25-CD84-05B29D3F8670}"/>
              </a:ext>
            </a:extLst>
          </p:cNvPr>
          <p:cNvSpPr/>
          <p:nvPr/>
        </p:nvSpPr>
        <p:spPr>
          <a:xfrm>
            <a:off x="7398916" y="2432156"/>
            <a:ext cx="973944" cy="77659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8" name="ZoneTexte 171">
            <a:extLst>
              <a:ext uri="{FF2B5EF4-FFF2-40B4-BE49-F238E27FC236}">
                <a16:creationId xmlns:a16="http://schemas.microsoft.com/office/drawing/2014/main" id="{BE9A2BD3-160B-25AA-CFD8-8BBB152A3C70}"/>
              </a:ext>
            </a:extLst>
          </p:cNvPr>
          <p:cNvSpPr txBox="1"/>
          <p:nvPr/>
        </p:nvSpPr>
        <p:spPr>
          <a:xfrm>
            <a:off x="7450071" y="2495160"/>
            <a:ext cx="883217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1400" b="1" dirty="0"/>
              <a:t>NFT</a:t>
            </a:r>
          </a:p>
        </p:txBody>
      </p:sp>
      <p:pic>
        <p:nvPicPr>
          <p:cNvPr id="19" name="Graphic 18" descr="List outline">
            <a:extLst>
              <a:ext uri="{FF2B5EF4-FFF2-40B4-BE49-F238E27FC236}">
                <a16:creationId xmlns:a16="http://schemas.microsoft.com/office/drawing/2014/main" id="{35AFD625-7A5C-8C59-E0C2-870D9B1AD7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51315" y="2705540"/>
            <a:ext cx="458880" cy="45888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A66D673-4030-9111-0D08-BDBCAD7430A3}"/>
              </a:ext>
            </a:extLst>
          </p:cNvPr>
          <p:cNvSpPr/>
          <p:nvPr/>
        </p:nvSpPr>
        <p:spPr>
          <a:xfrm>
            <a:off x="9031465" y="2579065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4163267-66DF-23ED-C73A-74E8327700FB}"/>
              </a:ext>
            </a:extLst>
          </p:cNvPr>
          <p:cNvSpPr/>
          <p:nvPr/>
        </p:nvSpPr>
        <p:spPr>
          <a:xfrm>
            <a:off x="6500322" y="2571789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276FF89-8214-4B38-10CF-321E6951B86D}"/>
              </a:ext>
            </a:extLst>
          </p:cNvPr>
          <p:cNvSpPr/>
          <p:nvPr/>
        </p:nvSpPr>
        <p:spPr>
          <a:xfrm rot="19020000">
            <a:off x="8921348" y="1564553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08494E-CDAE-383D-0A00-DA33C39B4002}"/>
              </a:ext>
            </a:extLst>
          </p:cNvPr>
          <p:cNvSpPr/>
          <p:nvPr/>
        </p:nvSpPr>
        <p:spPr>
          <a:xfrm rot="2820000">
            <a:off x="8876804" y="3725594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C2B726-5D30-5B59-26AA-674CE17B1CBF}"/>
              </a:ext>
            </a:extLst>
          </p:cNvPr>
          <p:cNvSpPr txBox="1"/>
          <p:nvPr/>
        </p:nvSpPr>
        <p:spPr>
          <a:xfrm>
            <a:off x="10437665" y="1144939"/>
            <a:ext cx="1660550" cy="45550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600" b="1" dirty="0">
                <a:solidFill>
                  <a:schemeClr val="bg1"/>
                </a:solidFill>
              </a:rPr>
              <a:t>Financial institution</a:t>
            </a:r>
          </a:p>
        </p:txBody>
      </p:sp>
      <p:pic>
        <p:nvPicPr>
          <p:cNvPr id="51" name="Graphic 50" descr="Building outline">
            <a:extLst>
              <a:ext uri="{FF2B5EF4-FFF2-40B4-BE49-F238E27FC236}">
                <a16:creationId xmlns:a16="http://schemas.microsoft.com/office/drawing/2014/main" id="{04AC1A7C-ED57-CEA7-B72C-38A83D34D9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5097" y="1065413"/>
            <a:ext cx="633061" cy="6075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07A103-702B-AFB8-FBB6-00028F8A4882}"/>
              </a:ext>
            </a:extLst>
          </p:cNvPr>
          <p:cNvSpPr/>
          <p:nvPr/>
        </p:nvSpPr>
        <p:spPr>
          <a:xfrm>
            <a:off x="9759402" y="782295"/>
            <a:ext cx="1237685" cy="14459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CE12B-3F68-34CB-48DF-59662D362CDF}"/>
              </a:ext>
            </a:extLst>
          </p:cNvPr>
          <p:cNvSpPr/>
          <p:nvPr/>
        </p:nvSpPr>
        <p:spPr>
          <a:xfrm>
            <a:off x="9600604" y="2495160"/>
            <a:ext cx="1237685" cy="12757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00D46A-F5A1-D469-3445-48A6F930742E}"/>
              </a:ext>
            </a:extLst>
          </p:cNvPr>
          <p:cNvSpPr/>
          <p:nvPr/>
        </p:nvSpPr>
        <p:spPr>
          <a:xfrm>
            <a:off x="9557607" y="3667675"/>
            <a:ext cx="1237685" cy="13063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B66C939-4781-6F5D-2EEC-5469EF7E51EF}"/>
              </a:ext>
            </a:extLst>
          </p:cNvPr>
          <p:cNvSpPr/>
          <p:nvPr/>
        </p:nvSpPr>
        <p:spPr>
          <a:xfrm rot="10800000">
            <a:off x="8809963" y="2579953"/>
            <a:ext cx="648000" cy="5008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BE3325-44D6-9335-7FF4-8348FCDDA77F}"/>
              </a:ext>
            </a:extLst>
          </p:cNvPr>
          <p:cNvSpPr/>
          <p:nvPr/>
        </p:nvSpPr>
        <p:spPr>
          <a:xfrm>
            <a:off x="459629" y="255659"/>
            <a:ext cx="4135088" cy="3781303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F92FF6-F674-8274-BF13-BEAEB3C14833}"/>
              </a:ext>
            </a:extLst>
          </p:cNvPr>
          <p:cNvSpPr/>
          <p:nvPr/>
        </p:nvSpPr>
        <p:spPr>
          <a:xfrm>
            <a:off x="459629" y="234073"/>
            <a:ext cx="4111048" cy="42887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GB" sz="1400" b="1" dirty="0">
                <a:solidFill>
                  <a:schemeClr val="bg2"/>
                </a:solidFill>
              </a:rPr>
              <a:t>Risk </a:t>
            </a:r>
            <a:r>
              <a:rPr lang="en-GB" sz="1400" b="1" dirty="0" err="1">
                <a:solidFill>
                  <a:schemeClr val="bg2"/>
                </a:solidFill>
              </a:rPr>
              <a:t>Mgt</a:t>
            </a:r>
            <a:r>
              <a:rPr lang="en-GB" sz="1400" b="1" dirty="0">
                <a:solidFill>
                  <a:schemeClr val="bg2"/>
                </a:solidFill>
              </a:rPr>
              <a:t> Front-end Application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3F3CC-4BCE-3694-EC9C-D31261ECE77F}"/>
              </a:ext>
            </a:extLst>
          </p:cNvPr>
          <p:cNvSpPr txBox="1"/>
          <p:nvPr/>
        </p:nvSpPr>
        <p:spPr>
          <a:xfrm>
            <a:off x="10510050" y="2693905"/>
            <a:ext cx="897378" cy="24622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600" b="1" dirty="0">
                <a:solidFill>
                  <a:schemeClr val="bg1"/>
                </a:solidFill>
              </a:rPr>
              <a:t>CSSF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17126-BB09-A1DC-3943-24C278EF5112}"/>
              </a:ext>
            </a:extLst>
          </p:cNvPr>
          <p:cNvSpPr txBox="1"/>
          <p:nvPr/>
        </p:nvSpPr>
        <p:spPr>
          <a:xfrm>
            <a:off x="10465991" y="4148226"/>
            <a:ext cx="1660550" cy="24622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600" b="1" dirty="0">
                <a:solidFill>
                  <a:schemeClr val="bg1"/>
                </a:solidFill>
              </a:rPr>
              <a:t>Investors</a:t>
            </a:r>
          </a:p>
        </p:txBody>
      </p:sp>
      <p:pic>
        <p:nvPicPr>
          <p:cNvPr id="13" name="Graphic 12" descr="Medal outline">
            <a:extLst>
              <a:ext uri="{FF2B5EF4-FFF2-40B4-BE49-F238E27FC236}">
                <a16:creationId xmlns:a16="http://schemas.microsoft.com/office/drawing/2014/main" id="{BBDE849F-663E-F31D-BF98-4D2B8BEC80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3345" y="2760387"/>
            <a:ext cx="516101" cy="516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B05B1-0BBE-0889-59A3-27AB8F562FB7}"/>
              </a:ext>
            </a:extLst>
          </p:cNvPr>
          <p:cNvSpPr txBox="1"/>
          <p:nvPr/>
        </p:nvSpPr>
        <p:spPr>
          <a:xfrm>
            <a:off x="731337" y="5835208"/>
            <a:ext cx="1309393" cy="74328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b="1" dirty="0">
                <a:solidFill>
                  <a:schemeClr val="bg1"/>
                </a:solidFill>
              </a:rPr>
              <a:t>Risk evaluation is initiated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338F88-4793-5FB4-CE98-B928C34C9447}"/>
              </a:ext>
            </a:extLst>
          </p:cNvPr>
          <p:cNvCxnSpPr/>
          <p:nvPr/>
        </p:nvCxnSpPr>
        <p:spPr>
          <a:xfrm>
            <a:off x="2234317" y="6206848"/>
            <a:ext cx="39756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1F0AD8-6329-6D11-658A-1E084A4F4C4A}"/>
              </a:ext>
            </a:extLst>
          </p:cNvPr>
          <p:cNvSpPr txBox="1"/>
          <p:nvPr/>
        </p:nvSpPr>
        <p:spPr>
          <a:xfrm>
            <a:off x="2825469" y="5824238"/>
            <a:ext cx="1547772" cy="74328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b="1" dirty="0">
                <a:solidFill>
                  <a:schemeClr val="bg1"/>
                </a:solidFill>
              </a:rPr>
              <a:t>Data &amp; documents are collected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3B7365-D685-9BF0-1ACC-E21673D2673D}"/>
              </a:ext>
            </a:extLst>
          </p:cNvPr>
          <p:cNvCxnSpPr/>
          <p:nvPr/>
        </p:nvCxnSpPr>
        <p:spPr>
          <a:xfrm>
            <a:off x="4457898" y="6206848"/>
            <a:ext cx="39756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0C65CA-8BAC-FC99-C90C-EC3787ADA8A9}"/>
              </a:ext>
            </a:extLst>
          </p:cNvPr>
          <p:cNvSpPr txBox="1"/>
          <p:nvPr/>
        </p:nvSpPr>
        <p:spPr>
          <a:xfrm>
            <a:off x="5049050" y="5824238"/>
            <a:ext cx="1547772" cy="743280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b="1" dirty="0">
                <a:solidFill>
                  <a:schemeClr val="bg1"/>
                </a:solidFill>
              </a:rPr>
              <a:t>Calculation is processed in blockchain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84F92C-D9DA-9B2E-A86F-E40ED6E33BFD}"/>
              </a:ext>
            </a:extLst>
          </p:cNvPr>
          <p:cNvCxnSpPr/>
          <p:nvPr/>
        </p:nvCxnSpPr>
        <p:spPr>
          <a:xfrm>
            <a:off x="6818716" y="6216045"/>
            <a:ext cx="39756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38F1ED-0960-0617-C0F3-5E501B461395}"/>
              </a:ext>
            </a:extLst>
          </p:cNvPr>
          <p:cNvSpPr txBox="1"/>
          <p:nvPr/>
        </p:nvSpPr>
        <p:spPr>
          <a:xfrm>
            <a:off x="7409868" y="5833435"/>
            <a:ext cx="1547772" cy="97872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b="1" dirty="0">
                <a:solidFill>
                  <a:schemeClr val="bg1"/>
                </a:solidFill>
              </a:rPr>
              <a:t>Certification is issued &amp; audit trail available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C6E5E4-65BE-1F35-FB0D-331A0120861A}"/>
              </a:ext>
            </a:extLst>
          </p:cNvPr>
          <p:cNvCxnSpPr/>
          <p:nvPr/>
        </p:nvCxnSpPr>
        <p:spPr>
          <a:xfrm>
            <a:off x="9042297" y="6216045"/>
            <a:ext cx="39756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3E1073-E554-AB6C-640B-688A7E222A89}"/>
              </a:ext>
            </a:extLst>
          </p:cNvPr>
          <p:cNvSpPr txBox="1"/>
          <p:nvPr/>
        </p:nvSpPr>
        <p:spPr>
          <a:xfrm>
            <a:off x="9633449" y="5833435"/>
            <a:ext cx="1547772" cy="97872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b="1" dirty="0">
                <a:solidFill>
                  <a:schemeClr val="bg1"/>
                </a:solidFill>
              </a:rPr>
              <a:t>Funds stakeholders are informed about risk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CD31C65-D7B6-791B-8F46-9D046182CD70}"/>
              </a:ext>
            </a:extLst>
          </p:cNvPr>
          <p:cNvSpPr/>
          <p:nvPr/>
        </p:nvSpPr>
        <p:spPr>
          <a:xfrm>
            <a:off x="821128" y="5224368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E88FEA8-D9F5-7C05-6010-B1322B565162}"/>
              </a:ext>
            </a:extLst>
          </p:cNvPr>
          <p:cNvSpPr/>
          <p:nvPr/>
        </p:nvSpPr>
        <p:spPr>
          <a:xfrm>
            <a:off x="1002659" y="5224368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FC77195-1919-9B5F-33EB-D069F9211EE0}"/>
              </a:ext>
            </a:extLst>
          </p:cNvPr>
          <p:cNvSpPr/>
          <p:nvPr/>
        </p:nvSpPr>
        <p:spPr>
          <a:xfrm>
            <a:off x="1185529" y="5222693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587E4974-557C-89EA-A00C-E198EDDC9A2E}"/>
              </a:ext>
            </a:extLst>
          </p:cNvPr>
          <p:cNvSpPr/>
          <p:nvPr/>
        </p:nvSpPr>
        <p:spPr>
          <a:xfrm>
            <a:off x="1367060" y="5222693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FDBDDEB9-6EB8-F59E-2CCD-195668B55BDF}"/>
              </a:ext>
            </a:extLst>
          </p:cNvPr>
          <p:cNvSpPr/>
          <p:nvPr/>
        </p:nvSpPr>
        <p:spPr>
          <a:xfrm>
            <a:off x="1553960" y="5224368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E7494032-D766-9425-0C75-1ADF6DBC8E13}"/>
              </a:ext>
            </a:extLst>
          </p:cNvPr>
          <p:cNvSpPr/>
          <p:nvPr/>
        </p:nvSpPr>
        <p:spPr>
          <a:xfrm>
            <a:off x="1735491" y="5224368"/>
            <a:ext cx="294381" cy="324052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5134" name="Picture 14" descr="Certificate of ownership icon, NFT related vector illustration Stock Vector  | Adobe Stock">
            <a:extLst>
              <a:ext uri="{FF2B5EF4-FFF2-40B4-BE49-F238E27FC236}">
                <a16:creationId xmlns:a16="http://schemas.microsoft.com/office/drawing/2014/main" id="{22182087-0F48-E535-9F4C-F3C88A25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702" y="5008160"/>
            <a:ext cx="814104" cy="81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Database with solid fill">
            <a:extLst>
              <a:ext uri="{FF2B5EF4-FFF2-40B4-BE49-F238E27FC236}">
                <a16:creationId xmlns:a16="http://schemas.microsoft.com/office/drawing/2014/main" id="{5836B748-1CD4-A2CB-BC3D-9A8E47E56F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43817" y="4907080"/>
            <a:ext cx="914400" cy="914400"/>
          </a:xfrm>
          <a:prstGeom prst="rect">
            <a:avLst/>
          </a:prstGeom>
        </p:spPr>
      </p:pic>
      <p:pic>
        <p:nvPicPr>
          <p:cNvPr id="46" name="Graphic 45" descr="Calculator outline">
            <a:extLst>
              <a:ext uri="{FF2B5EF4-FFF2-40B4-BE49-F238E27FC236}">
                <a16:creationId xmlns:a16="http://schemas.microsoft.com/office/drawing/2014/main" id="{E30238DF-B9A0-BD23-842A-5DFC3DDE0F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65736" y="4902077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082359-8049-F036-D184-AEF7139466E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53322" y="5014144"/>
            <a:ext cx="949672" cy="813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122B521-8339-9F6E-D8DD-D116620D0CF7}"/>
              </a:ext>
            </a:extLst>
          </p:cNvPr>
          <p:cNvSpPr/>
          <p:nvPr/>
        </p:nvSpPr>
        <p:spPr>
          <a:xfrm>
            <a:off x="2600767" y="4185156"/>
            <a:ext cx="2001298" cy="42887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GB" sz="1200" dirty="0" err="1">
                <a:solidFill>
                  <a:schemeClr val="tx1"/>
                </a:solidFill>
              </a:rPr>
              <a:t>InterPlanetary</a:t>
            </a:r>
            <a:endParaRPr lang="en-GB" sz="1200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File System (IPFS)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4EB0D-0303-6E11-CDEE-DCFA8460F117}"/>
              </a:ext>
            </a:extLst>
          </p:cNvPr>
          <p:cNvCxnSpPr/>
          <p:nvPr/>
        </p:nvCxnSpPr>
        <p:spPr>
          <a:xfrm>
            <a:off x="4401050" y="3870840"/>
            <a:ext cx="0" cy="400496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81C09B-E2E5-203A-EA91-388252D9BDDB}"/>
              </a:ext>
            </a:extLst>
          </p:cNvPr>
          <p:cNvCxnSpPr>
            <a:cxnSpLocks/>
          </p:cNvCxnSpPr>
          <p:nvPr/>
        </p:nvCxnSpPr>
        <p:spPr>
          <a:xfrm flipH="1">
            <a:off x="4553450" y="4423736"/>
            <a:ext cx="302013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81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/>
      <p:bldP spid="28" grpId="0" animBg="1"/>
      <p:bldP spid="30" grpId="0" animBg="1"/>
      <p:bldP spid="56" grpId="0"/>
      <p:bldP spid="57" grpId="0"/>
      <p:bldP spid="68" grpId="0" animBg="1"/>
      <p:bldP spid="84" grpId="0"/>
      <p:bldP spid="85" grpId="0" animBg="1"/>
      <p:bldP spid="15" grpId="0" animBg="1"/>
      <p:bldP spid="18" grpId="0"/>
      <p:bldP spid="24" grpId="0" animBg="1"/>
      <p:bldP spid="35" grpId="0" animBg="1"/>
      <p:bldP spid="4" grpId="0" animBg="1"/>
      <p:bldP spid="6" grpId="0" animBg="1"/>
      <p:bldP spid="43" grpId="0"/>
      <p:bldP spid="2" grpId="0"/>
      <p:bldP spid="12" grpId="0"/>
      <p:bldP spid="22" grpId="0"/>
      <p:bldP spid="38" grpId="0" animBg="1"/>
      <p:bldP spid="41" grpId="0" animBg="1"/>
      <p:bldP spid="42" grpId="0" animBg="1"/>
      <p:bldP spid="3" grpId="0"/>
      <p:bldP spid="5" grpId="0"/>
      <p:bldP spid="14" grpId="0"/>
      <p:bldP spid="21" grpId="0"/>
      <p:bldP spid="29" grpId="0"/>
      <p:bldP spid="32" grpId="0"/>
      <p:bldP spid="34" grpId="0"/>
      <p:bldP spid="7" grpId="0" animBg="1"/>
      <p:bldP spid="11" grpId="0" animBg="1"/>
      <p:bldP spid="16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15027E0-C6B6-4897-B7CD-8DAF907D3462}"/>
              </a:ext>
            </a:extLst>
          </p:cNvPr>
          <p:cNvSpPr txBox="1"/>
          <p:nvPr/>
        </p:nvSpPr>
        <p:spPr>
          <a:xfrm>
            <a:off x="590550" y="1268408"/>
            <a:ext cx="11017250" cy="515218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3200" dirty="0">
                <a:solidFill>
                  <a:srgbClr val="FFE600"/>
                </a:solidFill>
              </a:rPr>
              <a:t>Blockchain is a facilitator and </a:t>
            </a:r>
            <a:r>
              <a:rPr lang="en-US" sz="3200">
                <a:solidFill>
                  <a:srgbClr val="FFE600"/>
                </a:solidFill>
              </a:rPr>
              <a:t>an </a:t>
            </a:r>
            <a:r>
              <a:rPr lang="en-US" sz="3200" dirty="0">
                <a:solidFill>
                  <a:srgbClr val="FFE600"/>
                </a:solidFill>
              </a:rPr>
              <a:t>accelerator to </a:t>
            </a:r>
            <a:r>
              <a:rPr lang="en-US" sz="3200">
                <a:solidFill>
                  <a:srgbClr val="FFE600"/>
                </a:solidFill>
              </a:rPr>
              <a:t>digitize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3200" dirty="0">
                <a:solidFill>
                  <a:srgbClr val="FFE600"/>
                </a:solidFill>
              </a:rPr>
              <a:t>climate and environmental risk management</a:t>
            </a:r>
            <a:endParaRPr lang="en-GB" sz="3200" dirty="0">
              <a:solidFill>
                <a:srgbClr val="FFE600"/>
              </a:solidFill>
            </a:endParaRP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dirty="0">
              <a:solidFill>
                <a:srgbClr val="FFE600"/>
              </a:solidFill>
            </a:endParaRP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Smart Contracts are used </a:t>
            </a:r>
            <a:r>
              <a:rPr lang="en-GB" sz="3200">
                <a:solidFill>
                  <a:srgbClr val="FFE600"/>
                </a:solidFill>
              </a:rPr>
              <a:t>to build</a:t>
            </a:r>
            <a:r>
              <a:rPr lang="en-GB" sz="3200" dirty="0">
                <a:solidFill>
                  <a:srgbClr val="FFE600"/>
                </a:solidFill>
              </a:rPr>
              <a:t> audit trail of data source, processing, and calculations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 dirty="0">
              <a:solidFill>
                <a:srgbClr val="FFE600"/>
              </a:solidFill>
            </a:endParaRP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 dirty="0">
                <a:solidFill>
                  <a:srgbClr val="FFE600"/>
                </a:solidFill>
              </a:rPr>
              <a:t>NFT’s </a:t>
            </a:r>
            <a:r>
              <a:rPr lang="en-GB" sz="3200">
                <a:solidFill>
                  <a:srgbClr val="FFE600"/>
                </a:solidFill>
              </a:rPr>
              <a:t>are </a:t>
            </a:r>
            <a:r>
              <a:rPr lang="en-GB" sz="3200" dirty="0">
                <a:solidFill>
                  <a:srgbClr val="FFE600"/>
                </a:solidFill>
              </a:rPr>
              <a:t>valuable to </a:t>
            </a:r>
            <a:r>
              <a:rPr lang="en-GB" sz="3200">
                <a:solidFill>
                  <a:srgbClr val="FFE600"/>
                </a:solidFill>
              </a:rPr>
              <a:t>support</a:t>
            </a:r>
            <a:r>
              <a:rPr lang="en-GB" sz="3200" dirty="0">
                <a:solidFill>
                  <a:srgbClr val="FFE600"/>
                </a:solidFill>
              </a:rPr>
              <a:t> certification</a:t>
            </a:r>
            <a:r>
              <a:rPr lang="en-GB" sz="3200">
                <a:solidFill>
                  <a:srgbClr val="FFE600"/>
                </a:solidFill>
              </a:rPr>
              <a:t> an</a:t>
            </a:r>
            <a:r>
              <a:rPr lang="en-GB" sz="3200" dirty="0">
                <a:solidFill>
                  <a:srgbClr val="FFE600"/>
                </a:solidFill>
              </a:rPr>
              <a:t>d authenticity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3200">
              <a:solidFill>
                <a:srgbClr val="FFE600"/>
              </a:solidFill>
            </a:endParaRP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GB" sz="3200">
                <a:solidFill>
                  <a:srgbClr val="FFE600"/>
                </a:solidFill>
              </a:rPr>
              <a:t>Decentralized ledgers </a:t>
            </a:r>
            <a:r>
              <a:rPr lang="en-GB" sz="3200" dirty="0">
                <a:solidFill>
                  <a:srgbClr val="FFE600"/>
                </a:solidFill>
              </a:rPr>
              <a:t>are </a:t>
            </a:r>
            <a:r>
              <a:rPr lang="en-GB" sz="3200">
                <a:solidFill>
                  <a:srgbClr val="FFE600"/>
                </a:solidFill>
              </a:rPr>
              <a:t>enabling easier population </a:t>
            </a:r>
            <a:r>
              <a:rPr lang="en-GB" sz="3200" dirty="0">
                <a:solidFill>
                  <a:srgbClr val="FFE600"/>
                </a:solidFill>
              </a:rPr>
              <a:t>of information</a:t>
            </a:r>
          </a:p>
          <a:p>
            <a:pPr algn="l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endParaRPr lang="en-GB" sz="2400" b="1" dirty="0">
              <a:solidFill>
                <a:schemeClr val="bg1"/>
              </a:solidFill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488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D2B0DBB-8FD1-4366-9E42-141CD183E743}"/>
              </a:ext>
            </a:extLst>
          </p:cNvPr>
          <p:cNvSpPr/>
          <p:nvPr/>
        </p:nvSpPr>
        <p:spPr>
          <a:xfrm>
            <a:off x="9523" y="1600948"/>
            <a:ext cx="5364879" cy="5023965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486"/>
            <a:endParaRPr lang="fr-FR" sz="179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0D2355-2B72-46E5-BA15-132ECA44322A}"/>
              </a:ext>
            </a:extLst>
          </p:cNvPr>
          <p:cNvSpPr/>
          <p:nvPr/>
        </p:nvSpPr>
        <p:spPr>
          <a:xfrm>
            <a:off x="9524" y="424205"/>
            <a:ext cx="5364879" cy="989569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486"/>
            <a:endParaRPr lang="fr-FR" sz="179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0114D-72CB-4174-8468-357A65E02A88}"/>
              </a:ext>
            </a:extLst>
          </p:cNvPr>
          <p:cNvSpPr txBox="1"/>
          <p:nvPr/>
        </p:nvSpPr>
        <p:spPr>
          <a:xfrm>
            <a:off x="1494835" y="596163"/>
            <a:ext cx="2394251" cy="645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86"/>
            <a:r>
              <a:rPr lang="fr-FR" sz="3596" b="1" dirty="0">
                <a:solidFill>
                  <a:srgbClr val="101825"/>
                </a:solidFill>
                <a:latin typeface="EYInterstate" panose="02000503020000020004" pitchFamily="2" charset="0"/>
              </a:rPr>
              <a:t>EY TEAM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BDDB91-B2C2-43F7-B5A4-6AA01377DF83}"/>
              </a:ext>
            </a:extLst>
          </p:cNvPr>
          <p:cNvGrpSpPr/>
          <p:nvPr/>
        </p:nvGrpSpPr>
        <p:grpSpPr>
          <a:xfrm>
            <a:off x="176871" y="1654821"/>
            <a:ext cx="5330020" cy="913448"/>
            <a:chOff x="167525" y="1327560"/>
            <a:chExt cx="5335573" cy="914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0F6BFF-BCC1-445B-A400-83B2ACEED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29" b="2729"/>
            <a:stretch/>
          </p:blipFill>
          <p:spPr>
            <a:xfrm>
              <a:off x="167525" y="1327560"/>
              <a:ext cx="914400" cy="914400"/>
            </a:xfrm>
            <a:prstGeom prst="ellipse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E2743C-49BF-458B-8556-2B8E3CAED896}"/>
                </a:ext>
              </a:extLst>
            </p:cNvPr>
            <p:cNvSpPr txBox="1"/>
            <p:nvPr/>
          </p:nvSpPr>
          <p:spPr>
            <a:xfrm>
              <a:off x="986113" y="1465555"/>
              <a:ext cx="4516985" cy="584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" panose="02000503020000020004" pitchFamily="2" charset="0"/>
                </a:rPr>
                <a:t>Pierre-Jean FORRER</a:t>
              </a:r>
            </a:p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Technology Consulting Partner &amp; Team Captain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567E6-9C4F-4AA5-B269-BFC6B94C0350}"/>
              </a:ext>
            </a:extLst>
          </p:cNvPr>
          <p:cNvGrpSpPr/>
          <p:nvPr/>
        </p:nvGrpSpPr>
        <p:grpSpPr>
          <a:xfrm>
            <a:off x="176873" y="3254906"/>
            <a:ext cx="4350941" cy="992242"/>
            <a:chOff x="167525" y="3342969"/>
            <a:chExt cx="4355474" cy="9932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F3AAFA-5903-464A-A014-3EA4E115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91" b="17491"/>
            <a:stretch/>
          </p:blipFill>
          <p:spPr>
            <a:xfrm>
              <a:off x="167525" y="3342969"/>
              <a:ext cx="914400" cy="91440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CC756-B19B-4CE8-8A24-474C0A72003F}"/>
                </a:ext>
              </a:extLst>
            </p:cNvPr>
            <p:cNvSpPr txBox="1"/>
            <p:nvPr/>
          </p:nvSpPr>
          <p:spPr>
            <a:xfrm>
              <a:off x="1100473" y="3505200"/>
              <a:ext cx="3422526" cy="831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" panose="02000503020000020004" pitchFamily="2" charset="0"/>
                </a:rPr>
                <a:t>Alexia BUTAYE</a:t>
              </a:r>
            </a:p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Senior Consultant, Business Expert</a:t>
              </a:r>
            </a:p>
            <a:p>
              <a:pPr defTabSz="913486"/>
              <a:endParaRPr lang="fr-FR" sz="1598" dirty="0">
                <a:solidFill>
                  <a:prstClr val="black"/>
                </a:solidFill>
                <a:latin typeface="EYInterstate Light" panose="0200050600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ACF35C-65C5-4451-9E83-C6C7B9419A42}"/>
              </a:ext>
            </a:extLst>
          </p:cNvPr>
          <p:cNvGrpSpPr/>
          <p:nvPr/>
        </p:nvGrpSpPr>
        <p:grpSpPr>
          <a:xfrm>
            <a:off x="191408" y="4808994"/>
            <a:ext cx="3693987" cy="913448"/>
            <a:chOff x="167525" y="5243445"/>
            <a:chExt cx="3697836" cy="9144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1125DB-1F80-401A-B7F8-11290DD7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4" b="16674"/>
            <a:stretch/>
          </p:blipFill>
          <p:spPr>
            <a:xfrm>
              <a:off x="167525" y="5243445"/>
              <a:ext cx="914400" cy="91440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F767B3-EB56-47F7-B02D-B7DF6BF43D4E}"/>
                </a:ext>
              </a:extLst>
            </p:cNvPr>
            <p:cNvSpPr txBox="1"/>
            <p:nvPr/>
          </p:nvSpPr>
          <p:spPr>
            <a:xfrm>
              <a:off x="1100473" y="5473726"/>
              <a:ext cx="2764888" cy="584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" panose="02000503020000020004" pitchFamily="2" charset="0"/>
                </a:rPr>
                <a:t>Julien GIET</a:t>
              </a:r>
            </a:p>
            <a:p>
              <a:pPr defTabSz="913486"/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Consultant, </a:t>
              </a:r>
              <a:r>
                <a:rPr lang="fr-FR" sz="1598" dirty="0" err="1">
                  <a:solidFill>
                    <a:prstClr val="black"/>
                  </a:solidFill>
                  <a:latin typeface="EYInterstate Light" panose="02000506000000020004" pitchFamily="2" charset="0"/>
                </a:rPr>
                <a:t>Front-end</a:t>
              </a:r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 coder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16604F-168A-457E-9C65-D1D335DDE9CB}"/>
              </a:ext>
            </a:extLst>
          </p:cNvPr>
          <p:cNvGrpSpPr/>
          <p:nvPr/>
        </p:nvGrpSpPr>
        <p:grpSpPr>
          <a:xfrm>
            <a:off x="1450966" y="5601565"/>
            <a:ext cx="3716015" cy="913448"/>
            <a:chOff x="1442945" y="4329046"/>
            <a:chExt cx="3719887" cy="9144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0C668F6-80BB-45D9-84EE-0163DA739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32" b="15932"/>
            <a:stretch/>
          </p:blipFill>
          <p:spPr>
            <a:xfrm>
              <a:off x="4248432" y="4329046"/>
              <a:ext cx="914400" cy="914400"/>
            </a:xfrm>
            <a:prstGeom prst="ellipse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F15A27-4D4E-4ACC-AAC2-D00ECA926441}"/>
                </a:ext>
              </a:extLst>
            </p:cNvPr>
            <p:cNvSpPr txBox="1"/>
            <p:nvPr/>
          </p:nvSpPr>
          <p:spPr>
            <a:xfrm>
              <a:off x="1442945" y="4556492"/>
              <a:ext cx="2764889" cy="584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3486"/>
              <a:r>
                <a:rPr lang="fr-FR" sz="1598" dirty="0">
                  <a:solidFill>
                    <a:prstClr val="black"/>
                  </a:solidFill>
                  <a:latin typeface="EYInterstate" panose="02000503020000020004" pitchFamily="2" charset="0"/>
                </a:rPr>
                <a:t>Baptiste DURAND</a:t>
              </a:r>
            </a:p>
            <a:p>
              <a:pPr algn="r" defTabSz="913486"/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Consultant, </a:t>
              </a:r>
              <a:r>
                <a:rPr lang="fr-FR" sz="1598" dirty="0" err="1">
                  <a:solidFill>
                    <a:prstClr val="black"/>
                  </a:solidFill>
                  <a:latin typeface="EYInterstate Light" panose="02000506000000020004" pitchFamily="2" charset="0"/>
                </a:rPr>
                <a:t>Front-end</a:t>
              </a:r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 coder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66BDCAC5-4944-409C-BFFA-B1849D29E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92" b="5392"/>
          <a:stretch/>
        </p:blipFill>
        <p:spPr>
          <a:xfrm>
            <a:off x="4250254" y="2451222"/>
            <a:ext cx="913448" cy="913448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9067CF-D047-4E31-B1A5-303C3EAC337F}"/>
              </a:ext>
            </a:extLst>
          </p:cNvPr>
          <p:cNvSpPr txBox="1"/>
          <p:nvPr/>
        </p:nvSpPr>
        <p:spPr>
          <a:xfrm>
            <a:off x="609674" y="2544986"/>
            <a:ext cx="3622055" cy="584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3486"/>
            <a:r>
              <a:rPr lang="fr-FR" sz="1598" dirty="0">
                <a:solidFill>
                  <a:prstClr val="black"/>
                </a:solidFill>
                <a:latin typeface="EYInterstate" panose="02000503020000020004" pitchFamily="2" charset="0"/>
              </a:rPr>
              <a:t>Marie-Charlotte PAINDAVOINE</a:t>
            </a:r>
          </a:p>
          <a:p>
            <a:pPr algn="r" defTabSz="913486"/>
            <a:r>
              <a:rPr lang="fr-FR" sz="1598" dirty="0">
                <a:solidFill>
                  <a:prstClr val="black"/>
                </a:solidFill>
                <a:latin typeface="EYInterstate Light" panose="02000506000000020004" pitchFamily="2" charset="0"/>
              </a:rPr>
              <a:t>Senior Consultant, Functional analyst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D09303-EFD9-4418-891A-083154D2591E}"/>
              </a:ext>
            </a:extLst>
          </p:cNvPr>
          <p:cNvGrpSpPr/>
          <p:nvPr/>
        </p:nvGrpSpPr>
        <p:grpSpPr>
          <a:xfrm>
            <a:off x="1351715" y="3961781"/>
            <a:ext cx="3815266" cy="913448"/>
            <a:chOff x="1343591" y="4329046"/>
            <a:chExt cx="3819241" cy="914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10486-0B8A-4357-B9E7-215A7909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7" b="16667"/>
            <a:stretch/>
          </p:blipFill>
          <p:spPr>
            <a:xfrm>
              <a:off x="4248432" y="4329046"/>
              <a:ext cx="914400" cy="914400"/>
            </a:xfrm>
            <a:prstGeom prst="ellipse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5AA99F-1F56-45CA-B71D-4061A382ECAE}"/>
                </a:ext>
              </a:extLst>
            </p:cNvPr>
            <p:cNvSpPr txBox="1"/>
            <p:nvPr/>
          </p:nvSpPr>
          <p:spPr>
            <a:xfrm>
              <a:off x="1343591" y="4556492"/>
              <a:ext cx="2864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3486"/>
              <a:r>
                <a:rPr lang="fr-FR" sz="1598" dirty="0">
                  <a:solidFill>
                    <a:prstClr val="black"/>
                  </a:solidFill>
                  <a:latin typeface="EYInterstate" panose="02000503020000020004" pitchFamily="2" charset="0"/>
                </a:rPr>
                <a:t>Jules BOYER</a:t>
              </a:r>
            </a:p>
            <a:p>
              <a:pPr algn="r" defTabSz="913486"/>
              <a:r>
                <a:rPr lang="fr-FR" sz="1598" dirty="0">
                  <a:solidFill>
                    <a:prstClr val="black"/>
                  </a:solidFill>
                  <a:latin typeface="EYInterstate Light" panose="02000506000000020004" pitchFamily="2" charset="0"/>
                </a:rPr>
                <a:t>Consultant, Blockchain coder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B484FA8-6884-4CAE-ACCB-B0083D171A56}"/>
              </a:ext>
            </a:extLst>
          </p:cNvPr>
          <p:cNvSpPr/>
          <p:nvPr/>
        </p:nvSpPr>
        <p:spPr>
          <a:xfrm>
            <a:off x="6437393" y="651470"/>
            <a:ext cx="5073613" cy="27382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 defTabSz="913486"/>
            <a:r>
              <a:rPr lang="fr-LU" sz="2398" b="1" dirty="0">
                <a:solidFill>
                  <a:prstClr val="white"/>
                </a:solidFill>
                <a:latin typeface="EYInterstate Light"/>
              </a:rPr>
              <a:t>Blockchain Hackathon</a:t>
            </a:r>
          </a:p>
          <a:p>
            <a:pPr algn="r" defTabSz="913486"/>
            <a:endParaRPr lang="fr-LU" sz="2398" dirty="0">
              <a:solidFill>
                <a:prstClr val="white"/>
              </a:solidFill>
              <a:latin typeface="EYInterstate Light"/>
            </a:endParaRPr>
          </a:p>
          <a:p>
            <a:pPr algn="r" defTabSz="913486"/>
            <a:r>
              <a:rPr lang="fr-LU" sz="4796" dirty="0" err="1">
                <a:solidFill>
                  <a:prstClr val="white"/>
                </a:solidFill>
                <a:latin typeface="EYInterstate Light"/>
              </a:rPr>
              <a:t>Infrachain</a:t>
            </a:r>
            <a:r>
              <a:rPr lang="fr-LU" sz="4796" dirty="0">
                <a:solidFill>
                  <a:prstClr val="white"/>
                </a:solidFill>
                <a:latin typeface="EYInterstate Light"/>
              </a:rPr>
              <a:t> </a:t>
            </a:r>
          </a:p>
          <a:p>
            <a:pPr algn="r" defTabSz="913486"/>
            <a:r>
              <a:rPr lang="fr-LU" sz="4796" i="1" dirty="0">
                <a:solidFill>
                  <a:srgbClr val="188CE5">
                    <a:lumMod val="40000"/>
                    <a:lumOff val="60000"/>
                  </a:srgbClr>
                </a:solidFill>
                <a:latin typeface="EYInterstate Light"/>
              </a:rPr>
              <a:t>Challenge</a:t>
            </a:r>
          </a:p>
          <a:p>
            <a:pPr algn="r" defTabSz="913486"/>
            <a:r>
              <a:rPr lang="fr-LU" sz="4796" dirty="0">
                <a:solidFill>
                  <a:prstClr val="white"/>
                </a:solidFill>
                <a:latin typeface="EYInterstate Light"/>
              </a:rPr>
              <a:t>2023</a:t>
            </a:r>
          </a:p>
          <a:p>
            <a:pPr algn="r" defTabSz="913486"/>
            <a:endParaRPr lang="fr-LU" sz="2398" dirty="0">
              <a:solidFill>
                <a:srgbClr val="188CE5">
                  <a:lumMod val="40000"/>
                  <a:lumOff val="60000"/>
                </a:srgbClr>
              </a:solidFill>
              <a:latin typeface="EYInterstate Light"/>
            </a:endParaRPr>
          </a:p>
          <a:p>
            <a:pPr algn="r" defTabSz="913486"/>
            <a:r>
              <a:rPr lang="en-US" sz="2398" b="1" dirty="0">
                <a:solidFill>
                  <a:srgbClr val="188CE5">
                    <a:lumMod val="40000"/>
                    <a:lumOff val="60000"/>
                  </a:srgbClr>
                </a:solidFill>
                <a:latin typeface="gotham rounded"/>
              </a:rPr>
              <a:t>“</a:t>
            </a:r>
            <a:r>
              <a:rPr lang="en-US" sz="2398" b="1" dirty="0" err="1">
                <a:solidFill>
                  <a:srgbClr val="188CE5">
                    <a:lumMod val="40000"/>
                    <a:lumOff val="60000"/>
                  </a:srgbClr>
                </a:solidFill>
                <a:latin typeface="gotham rounded"/>
              </a:rPr>
              <a:t>Tezos</a:t>
            </a:r>
            <a:r>
              <a:rPr lang="en-US" sz="2398" b="1" dirty="0">
                <a:solidFill>
                  <a:srgbClr val="188CE5">
                    <a:lumMod val="40000"/>
                    <a:lumOff val="60000"/>
                  </a:srgbClr>
                </a:solidFill>
                <a:latin typeface="gotham rounded"/>
              </a:rPr>
              <a:t> Blockchain to facilitate compliance in Luxembourg’s financial sector”</a:t>
            </a:r>
          </a:p>
          <a:p>
            <a:pPr algn="r" defTabSz="913486"/>
            <a:r>
              <a:rPr lang="en-US" sz="2798" dirty="0">
                <a:solidFill>
                  <a:prstClr val="white"/>
                </a:solidFill>
                <a:latin typeface="gotham rounded"/>
              </a:rPr>
              <a:t>November 28</a:t>
            </a:r>
            <a:r>
              <a:rPr lang="en-US" sz="2798" baseline="30000" dirty="0">
                <a:solidFill>
                  <a:prstClr val="white"/>
                </a:solidFill>
                <a:latin typeface="gotham rounded"/>
              </a:rPr>
              <a:t>th</a:t>
            </a:r>
            <a:r>
              <a:rPr lang="en-US" sz="2798" dirty="0">
                <a:solidFill>
                  <a:prstClr val="white"/>
                </a:solidFill>
                <a:latin typeface="gotham rounded"/>
              </a:rPr>
              <a:t> and 29</a:t>
            </a:r>
            <a:r>
              <a:rPr lang="en-US" sz="2798" baseline="30000" dirty="0">
                <a:solidFill>
                  <a:prstClr val="white"/>
                </a:solidFill>
                <a:latin typeface="gotham rounded"/>
              </a:rPr>
              <a:t>th</a:t>
            </a:r>
          </a:p>
          <a:p>
            <a:pPr algn="r" defTabSz="913486"/>
            <a:r>
              <a:rPr lang="en-US" sz="2798" baseline="30000" dirty="0" err="1">
                <a:solidFill>
                  <a:prstClr val="white"/>
                </a:solidFill>
                <a:latin typeface="gotham rounded"/>
              </a:rPr>
              <a:t>Telindus</a:t>
            </a:r>
            <a:r>
              <a:rPr lang="en-US" sz="2798" baseline="30000" dirty="0">
                <a:solidFill>
                  <a:prstClr val="white"/>
                </a:solidFill>
                <a:latin typeface="gotham rounded"/>
              </a:rPr>
              <a:t>, Luxembourg</a:t>
            </a:r>
            <a:r>
              <a:rPr lang="en-US" sz="2798" dirty="0">
                <a:solidFill>
                  <a:prstClr val="white"/>
                </a:solidFill>
                <a:latin typeface="gotham rounded"/>
              </a:rPr>
              <a:t> </a:t>
            </a:r>
            <a:endParaRPr lang="fr-FR" sz="2798" dirty="0">
              <a:solidFill>
                <a:prstClr val="white"/>
              </a:solidFill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6497612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A93QM7y9kx3UsOXdaUI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A93QM7y9kx3UsOXdaUI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A93QM7y9kx3UsOXdaUI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u43wylfNzTi42QS_tA4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CymVIdSWK9_VghJZ.XS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9525">
          <a:solidFill>
            <a:schemeClr val="accent5"/>
          </a:solidFill>
        </a:ln>
      </a:spPr>
      <a:bodyPr rtlCol="0" anchor="ctr" anchorCtr="0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 algn="l">
          <a:lnSpc>
            <a:spcPct val="85000"/>
          </a:lnSpc>
          <a:spcAft>
            <a:spcPts val="600"/>
          </a:spcAft>
          <a:buClr>
            <a:schemeClr val="tx2"/>
          </a:buClr>
          <a:buSzPct val="70000"/>
          <a:buFont typeface="Arial" panose="020B0604020202020204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EY dark background">
  <a:themeElements>
    <a:clrScheme name="Custom 33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9999FE"/>
      </a:hlink>
      <a:folHlink>
        <a:srgbClr val="FE66FF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 - EY PowerPoint General Onscreen (Widescreen)" id="{7B9060B7-CAF2-4612-9F9F-51330542512E}" vid="{34850C5C-DCB3-410D-9F8C-27DFCC98A4DB}"/>
    </a:ext>
  </a:extLst>
</a:theme>
</file>

<file path=ppt/theme/theme3.xml><?xml version="1.0" encoding="utf-8"?>
<a:theme xmlns:a="http://schemas.openxmlformats.org/drawingml/2006/main" name="3_EY dark background">
  <a:themeElements>
    <a:clrScheme name="Custom 33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9999FE"/>
      </a:hlink>
      <a:folHlink>
        <a:srgbClr val="FE66FF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 - EY PowerPoint General Onscreen (Widescreen)" id="{7B9060B7-CAF2-4612-9F9F-51330542512E}" vid="{34850C5C-DCB3-410D-9F8C-27DFCC98A4DB}"/>
    </a:ext>
  </a:extLst>
</a:theme>
</file>

<file path=ppt/theme/theme4.xml><?xml version="1.0" encoding="utf-8"?>
<a:theme xmlns:a="http://schemas.openxmlformats.org/drawingml/2006/main" name="4_EY dark background">
  <a:themeElements>
    <a:clrScheme name="Custom 33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9999FE"/>
      </a:hlink>
      <a:folHlink>
        <a:srgbClr val="FE66FF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 - EY PowerPoint General Onscreen (Widescreen)" id="{7B9060B7-CAF2-4612-9F9F-51330542512E}" vid="{34850C5C-DCB3-410D-9F8C-27DFCC98A4D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D726ECCDC9EE44AC2ABBE0A24F0D69" ma:contentTypeVersion="3" ma:contentTypeDescription="Create a new document." ma:contentTypeScope="" ma:versionID="691204cff5baba453f1824ef14e22e6d">
  <xsd:schema xmlns:xsd="http://www.w3.org/2001/XMLSchema" xmlns:xs="http://www.w3.org/2001/XMLSchema" xmlns:p="http://schemas.microsoft.com/office/2006/metadata/properties" xmlns:ns2="fed95441-de55-4052-adec-b2a64c653518" targetNamespace="http://schemas.microsoft.com/office/2006/metadata/properties" ma:root="true" ma:fieldsID="11fa221a1a3a4ccbbea9c7adcd81f7f8" ns2:_="">
    <xsd:import namespace="fed95441-de55-4052-adec-b2a64c6535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95441-de55-4052-adec-b2a64c6535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DB3BB9-A1B0-4C75-9D54-1251E8D8E9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d95441-de55-4052-adec-b2a64c6535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17E58-D545-4777-8155-29E8EC72D9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E96AF7-F84E-4FCF-B18D-2F1145BCDF98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ed95441-de55-4052-adec-b2a64c65351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747</Words>
  <Application>Microsoft Office PowerPoint</Application>
  <PresentationFormat>Custom</PresentationFormat>
  <Paragraphs>174</Paragraphs>
  <Slides>10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EYInterstate</vt:lpstr>
      <vt:lpstr>EYInterstate Bold</vt:lpstr>
      <vt:lpstr>EYInterstate Light</vt:lpstr>
      <vt:lpstr>gotham rounded</vt:lpstr>
      <vt:lpstr>1_EY light background</vt:lpstr>
      <vt:lpstr>2_EY dark background</vt:lpstr>
      <vt:lpstr>3_EY dark background</vt:lpstr>
      <vt:lpstr>4_EY dark background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/>
  <cp:revision>1</cp:revision>
  <dcterms:created xsi:type="dcterms:W3CDTF">2016-03-16T05:57:48Z</dcterms:created>
  <dcterms:modified xsi:type="dcterms:W3CDTF">2023-11-29T14:07:47Z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0x01010059D726ECCDC9EE44AC2ABBE0A24F0D69</vt:lpwstr>
  </property>
</Properties>
</file>